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64" r:id="rId3"/>
    <p:sldId id="265" r:id="rId4"/>
    <p:sldId id="266" r:id="rId5"/>
    <p:sldId id="267" r:id="rId6"/>
    <p:sldId id="268" r:id="rId7"/>
    <p:sldId id="269" r:id="rId8"/>
    <p:sldId id="390" r:id="rId9"/>
    <p:sldId id="271" r:id="rId10"/>
    <p:sldId id="274" r:id="rId11"/>
    <p:sldId id="311" r:id="rId12"/>
    <p:sldId id="312" r:id="rId13"/>
    <p:sldId id="375" r:id="rId14"/>
    <p:sldId id="373" r:id="rId15"/>
    <p:sldId id="374" r:id="rId16"/>
    <p:sldId id="402" r:id="rId17"/>
    <p:sldId id="346" r:id="rId18"/>
    <p:sldId id="377" r:id="rId19"/>
    <p:sldId id="347" r:id="rId20"/>
    <p:sldId id="352" r:id="rId21"/>
    <p:sldId id="348" r:id="rId22"/>
    <p:sldId id="353" r:id="rId23"/>
    <p:sldId id="354" r:id="rId24"/>
    <p:sldId id="376" r:id="rId25"/>
    <p:sldId id="378" r:id="rId26"/>
    <p:sldId id="349" r:id="rId27"/>
    <p:sldId id="310" r:id="rId28"/>
    <p:sldId id="275" r:id="rId29"/>
    <p:sldId id="276" r:id="rId30"/>
    <p:sldId id="277" r:id="rId31"/>
    <p:sldId id="278" r:id="rId32"/>
    <p:sldId id="279" r:id="rId33"/>
    <p:sldId id="280" r:id="rId34"/>
    <p:sldId id="270" r:id="rId35"/>
    <p:sldId id="281" r:id="rId36"/>
    <p:sldId id="305" r:id="rId37"/>
    <p:sldId id="282" r:id="rId38"/>
    <p:sldId id="284" r:id="rId39"/>
    <p:sldId id="285" r:id="rId40"/>
    <p:sldId id="401" r:id="rId41"/>
    <p:sldId id="379" r:id="rId42"/>
    <p:sldId id="272" r:id="rId43"/>
    <p:sldId id="407" r:id="rId44"/>
    <p:sldId id="394" r:id="rId45"/>
    <p:sldId id="380" r:id="rId46"/>
    <p:sldId id="297" r:id="rId47"/>
    <p:sldId id="288" r:id="rId48"/>
    <p:sldId id="355" r:id="rId49"/>
    <p:sldId id="287" r:id="rId50"/>
    <p:sldId id="289" r:id="rId51"/>
    <p:sldId id="356" r:id="rId52"/>
    <p:sldId id="357" r:id="rId53"/>
    <p:sldId id="358" r:id="rId54"/>
    <p:sldId id="359" r:id="rId55"/>
    <p:sldId id="395" r:id="rId56"/>
    <p:sldId id="294" r:id="rId57"/>
    <p:sldId id="293" r:id="rId58"/>
    <p:sldId id="396" r:id="rId59"/>
    <p:sldId id="360" r:id="rId60"/>
    <p:sldId id="361" r:id="rId61"/>
    <p:sldId id="306" r:id="rId62"/>
    <p:sldId id="362" r:id="rId63"/>
    <p:sldId id="307" r:id="rId64"/>
    <p:sldId id="408" r:id="rId65"/>
    <p:sldId id="295" r:id="rId66"/>
    <p:sldId id="296" r:id="rId67"/>
    <p:sldId id="345" r:id="rId68"/>
    <p:sldId id="304" r:id="rId69"/>
    <p:sldId id="344" r:id="rId70"/>
    <p:sldId id="409" r:id="rId71"/>
    <p:sldId id="309" r:id="rId72"/>
    <p:sldId id="308" r:id="rId73"/>
    <p:sldId id="313" r:id="rId74"/>
    <p:sldId id="321" r:id="rId75"/>
    <p:sldId id="322" r:id="rId76"/>
    <p:sldId id="350" r:id="rId77"/>
    <p:sldId id="314" r:id="rId78"/>
    <p:sldId id="365" r:id="rId79"/>
    <p:sldId id="364" r:id="rId80"/>
    <p:sldId id="316" r:id="rId81"/>
    <p:sldId id="315" r:id="rId82"/>
    <p:sldId id="363" r:id="rId83"/>
    <p:sldId id="317" r:id="rId84"/>
    <p:sldId id="318" r:id="rId85"/>
    <p:sldId id="324" r:id="rId86"/>
    <p:sldId id="336" r:id="rId87"/>
    <p:sldId id="326" r:id="rId88"/>
    <p:sldId id="366" r:id="rId89"/>
    <p:sldId id="328" r:id="rId90"/>
    <p:sldId id="329" r:id="rId91"/>
    <p:sldId id="330" r:id="rId92"/>
    <p:sldId id="404" r:id="rId93"/>
    <p:sldId id="405" r:id="rId94"/>
    <p:sldId id="406" r:id="rId95"/>
    <p:sldId id="337" r:id="rId96"/>
    <p:sldId id="338" r:id="rId97"/>
    <p:sldId id="403" r:id="rId98"/>
    <p:sldId id="339" r:id="rId99"/>
    <p:sldId id="368" r:id="rId100"/>
    <p:sldId id="367" r:id="rId101"/>
    <p:sldId id="340" r:id="rId102"/>
    <p:sldId id="369" r:id="rId103"/>
    <p:sldId id="370" r:id="rId104"/>
    <p:sldId id="371" r:id="rId105"/>
    <p:sldId id="383" r:id="rId106"/>
    <p:sldId id="341" r:id="rId107"/>
    <p:sldId id="384" r:id="rId108"/>
    <p:sldId id="342" r:id="rId109"/>
    <p:sldId id="385" r:id="rId110"/>
    <p:sldId id="372" r:id="rId111"/>
    <p:sldId id="343" r:id="rId112"/>
    <p:sldId id="391" r:id="rId113"/>
    <p:sldId id="386" r:id="rId114"/>
    <p:sldId id="387" r:id="rId115"/>
    <p:sldId id="388" r:id="rId116"/>
    <p:sldId id="398" r:id="rId117"/>
    <p:sldId id="381" r:id="rId118"/>
    <p:sldId id="389" r:id="rId119"/>
    <p:sldId id="410" r:id="rId120"/>
    <p:sldId id="382" r:id="rId121"/>
    <p:sldId id="298" r:id="rId122"/>
    <p:sldId id="302" r:id="rId123"/>
    <p:sldId id="393" r:id="rId124"/>
    <p:sldId id="392" r:id="rId125"/>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3A7E"/>
    <a:srgbClr val="FF256E"/>
    <a:srgbClr val="FF6699"/>
    <a:srgbClr val="FF7C80"/>
    <a:srgbClr val="FF0066"/>
    <a:srgbClr val="8B3574"/>
    <a:srgbClr val="A9418E"/>
    <a:srgbClr val="FFFFFF"/>
    <a:srgbClr val="A33F89"/>
    <a:srgbClr val="9D4D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1973" autoAdjust="0"/>
    <p:restoredTop sz="94660"/>
  </p:normalViewPr>
  <p:slideViewPr>
    <p:cSldViewPr snapToGrid="0">
      <p:cViewPr varScale="1">
        <p:scale>
          <a:sx n="58" d="100"/>
          <a:sy n="58" d="100"/>
        </p:scale>
        <p:origin x="90"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75F9D4D0-46CE-49A1-A447-D3850D10FAC4}" type="datetimeFigureOut">
              <a:rPr lang="ar-EG" smtClean="0"/>
              <a:t>05/09/1438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3080142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5F9D4D0-46CE-49A1-A447-D3850D10FAC4}" type="datetimeFigureOut">
              <a:rPr lang="ar-EG" smtClean="0"/>
              <a:t>05/09/1438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1226502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5F9D4D0-46CE-49A1-A447-D3850D10FAC4}" type="datetimeFigureOut">
              <a:rPr lang="ar-EG" smtClean="0"/>
              <a:t>05/09/1438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3879278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75F9D4D0-46CE-49A1-A447-D3850D10FAC4}" type="datetimeFigureOut">
              <a:rPr lang="ar-EG" smtClean="0"/>
              <a:t>05/09/1438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2302357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F9D4D0-46CE-49A1-A447-D3850D10FAC4}" type="datetimeFigureOut">
              <a:rPr lang="ar-EG" smtClean="0"/>
              <a:t>05/09/1438</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893456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75F9D4D0-46CE-49A1-A447-D3850D10FAC4}" type="datetimeFigureOut">
              <a:rPr lang="ar-EG" smtClean="0"/>
              <a:t>05/09/1438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523012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75F9D4D0-46CE-49A1-A447-D3850D10FAC4}" type="datetimeFigureOut">
              <a:rPr lang="ar-EG" smtClean="0"/>
              <a:t>05/09/1438</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3613475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75F9D4D0-46CE-49A1-A447-D3850D10FAC4}" type="datetimeFigureOut">
              <a:rPr lang="ar-EG" smtClean="0"/>
              <a:t>05/09/1438</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1748066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F9D4D0-46CE-49A1-A447-D3850D10FAC4}" type="datetimeFigureOut">
              <a:rPr lang="ar-EG" smtClean="0"/>
              <a:t>05/09/1438</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3663152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9D4D0-46CE-49A1-A447-D3850D10FAC4}" type="datetimeFigureOut">
              <a:rPr lang="ar-EG" smtClean="0"/>
              <a:t>05/09/1438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582357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F9D4D0-46CE-49A1-A447-D3850D10FAC4}" type="datetimeFigureOut">
              <a:rPr lang="ar-EG" smtClean="0"/>
              <a:t>05/09/1438</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3B22DFBB-6E8E-4E42-83CD-B3B6BACA7189}" type="slidenum">
              <a:rPr lang="ar-EG" smtClean="0"/>
              <a:t>‹#›</a:t>
            </a:fld>
            <a:endParaRPr lang="ar-EG"/>
          </a:p>
        </p:txBody>
      </p:sp>
    </p:spTree>
    <p:extLst>
      <p:ext uri="{BB962C8B-B14F-4D97-AF65-F5344CB8AC3E}">
        <p14:creationId xmlns:p14="http://schemas.microsoft.com/office/powerpoint/2010/main" val="304761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5F9D4D0-46CE-49A1-A447-D3850D10FAC4}" type="datetimeFigureOut">
              <a:rPr lang="ar-EG" smtClean="0"/>
              <a:t>05/09/1438</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B22DFBB-6E8E-4E42-83CD-B3B6BACA7189}" type="slidenum">
              <a:rPr lang="ar-EG" smtClean="0"/>
              <a:t>‹#›</a:t>
            </a:fld>
            <a:endParaRPr lang="ar-EG"/>
          </a:p>
        </p:txBody>
      </p:sp>
    </p:spTree>
    <p:extLst>
      <p:ext uri="{BB962C8B-B14F-4D97-AF65-F5344CB8AC3E}">
        <p14:creationId xmlns:p14="http://schemas.microsoft.com/office/powerpoint/2010/main" val="1101821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1.gif"/><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a:solidFill>
                  <a:srgbClr val="C00000"/>
                </a:solidFill>
                <a:effectLst>
                  <a:outerShdw blurRad="38100" dist="38100" dir="2700000" algn="tl">
                    <a:srgbClr val="000000">
                      <a:alpha val="43137"/>
                    </a:srgbClr>
                  </a:outerShdw>
                </a:effectLst>
              </a:rPr>
              <a:t> </a:t>
            </a:r>
            <a:r>
              <a:rPr lang="ar-EG" sz="3600" dirty="0" smtClean="0">
                <a:solidFill>
                  <a:srgbClr val="C00000"/>
                </a:solidFill>
                <a:effectLst>
                  <a:outerShdw blurRad="38100" dist="38100" dir="2700000" algn="tl">
                    <a:srgbClr val="000000">
                      <a:alpha val="43137"/>
                    </a:srgbClr>
                  </a:outerShdw>
                </a:effectLst>
              </a:rPr>
              <a:t>         سأظل طولَ العمر بابَك أقرعُ</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ياخير من ذا يستجيبُ ويسمعُ</a:t>
            </a:r>
            <a:endParaRPr lang="ar-EG" sz="3600" dirty="0">
              <a:solidFill>
                <a:srgbClr val="C00000"/>
              </a:solidFill>
              <a:effectLst>
                <a:outerShdw blurRad="38100" dist="38100" dir="2700000" algn="tl">
                  <a:srgbClr val="000000">
                    <a:alpha val="43137"/>
                  </a:srgbClr>
                </a:outerShdw>
              </a:effectLst>
            </a:endParaRPr>
          </a:p>
        </p:txBody>
      </p:sp>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380097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2569" y="255497"/>
            <a:ext cx="10515600" cy="6790764"/>
          </a:xfrm>
        </p:spPr>
        <p:txBody>
          <a:bodyPr>
            <a:noAutofit/>
          </a:bodyPr>
          <a:lstStyle/>
          <a:p>
            <a:pPr algn="ctr"/>
            <a:r>
              <a:rPr lang="ar-EG" sz="8000" dirty="0" smtClean="0">
                <a:solidFill>
                  <a:srgbClr val="FF6699"/>
                </a:solidFill>
                <a:effectLst>
                  <a:outerShdw blurRad="38100" dist="38100" dir="2700000" algn="tl">
                    <a:srgbClr val="000000">
                      <a:alpha val="43137"/>
                    </a:srgbClr>
                  </a:outerShdw>
                </a:effectLst>
              </a:rPr>
              <a:t>المعية..</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تخيل </a:t>
            </a:r>
            <a:r>
              <a:rPr lang="ar-EG" sz="5400" dirty="0">
                <a:solidFill>
                  <a:srgbClr val="963A7E"/>
                </a:solidFill>
                <a:effectLst>
                  <a:outerShdw blurRad="38100" dist="38100" dir="2700000" algn="tl">
                    <a:srgbClr val="000000">
                      <a:alpha val="43137"/>
                    </a:srgbClr>
                  </a:outerShdw>
                </a:effectLst>
              </a:rPr>
              <a:t>أنك مررت بموقف </a:t>
            </a:r>
            <a:r>
              <a:rPr lang="ar-EG" sz="5400" dirty="0" smtClean="0">
                <a:solidFill>
                  <a:srgbClr val="963A7E"/>
                </a:solidFill>
                <a:effectLst>
                  <a:outerShdw blurRad="38100" dist="38100" dir="2700000" algn="tl">
                    <a:srgbClr val="000000">
                      <a:alpha val="43137"/>
                    </a:srgbClr>
                  </a:outerShdw>
                </a:effectLst>
              </a:rPr>
              <a:t>صعب</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في عملك أو حياتك عامة </a:t>
            </a:r>
            <a:r>
              <a:rPr lang="ar-EG" sz="5400" dirty="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وضاقت </a:t>
            </a:r>
            <a:r>
              <a:rPr lang="ar-EG" sz="5400" dirty="0">
                <a:solidFill>
                  <a:srgbClr val="963A7E"/>
                </a:solidFill>
                <a:effectLst>
                  <a:outerShdw blurRad="38100" dist="38100" dir="2700000" algn="tl">
                    <a:srgbClr val="000000">
                      <a:alpha val="43137"/>
                    </a:srgbClr>
                  </a:outerShdw>
                </a:effectLst>
              </a:rPr>
              <a:t>بك كل السبل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وفجأة </a:t>
            </a:r>
            <a:r>
              <a:rPr lang="ar-EG" sz="5400" dirty="0">
                <a:solidFill>
                  <a:srgbClr val="963A7E"/>
                </a:solidFill>
                <a:effectLst>
                  <a:outerShdw blurRad="38100" dist="38100" dir="2700000" algn="tl">
                    <a:srgbClr val="000000">
                      <a:alpha val="43137"/>
                    </a:srgbClr>
                  </a:outerShdw>
                </a:effectLst>
              </a:rPr>
              <a:t>جاءك </a:t>
            </a:r>
            <a:r>
              <a:rPr lang="ar-EG" sz="5400" dirty="0" smtClean="0">
                <a:solidFill>
                  <a:srgbClr val="963A7E"/>
                </a:solidFill>
                <a:effectLst>
                  <a:outerShdw blurRad="38100" dist="38100" dir="2700000" algn="tl">
                    <a:srgbClr val="000000">
                      <a:alpha val="43137"/>
                    </a:srgbClr>
                  </a:outerShdw>
                </a:effectLst>
              </a:rPr>
              <a:t>أحدهم </a:t>
            </a:r>
            <a:r>
              <a:rPr lang="ar-EG" sz="5400" dirty="0">
                <a:solidFill>
                  <a:srgbClr val="963A7E"/>
                </a:solidFill>
                <a:effectLst>
                  <a:outerShdw blurRad="38100" dist="38100" dir="2700000" algn="tl">
                    <a:srgbClr val="000000">
                      <a:alpha val="43137"/>
                    </a:srgbClr>
                  </a:outerShdw>
                </a:effectLst>
              </a:rPr>
              <a:t>ليقول لك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 </a:t>
            </a:r>
            <a:r>
              <a:rPr lang="ar-EG" sz="5400" dirty="0" smtClean="0">
                <a:solidFill>
                  <a:srgbClr val="FF256E"/>
                </a:solidFill>
                <a:effectLst>
                  <a:outerShdw blurRad="38100" dist="38100" dir="2700000" algn="tl">
                    <a:srgbClr val="000000">
                      <a:alpha val="43137"/>
                    </a:srgbClr>
                  </a:outerShdw>
                </a:effectLst>
              </a:rPr>
              <a:t>لا </a:t>
            </a:r>
            <a:r>
              <a:rPr lang="ar-EG" sz="5400" dirty="0">
                <a:solidFill>
                  <a:srgbClr val="FF256E"/>
                </a:solidFill>
                <a:effectLst>
                  <a:outerShdw blurRad="38100" dist="38100" dir="2700000" algn="tl">
                    <a:srgbClr val="000000">
                      <a:alpha val="43137"/>
                    </a:srgbClr>
                  </a:outerShdw>
                </a:effectLst>
              </a:rPr>
              <a:t>تقلق </a:t>
            </a:r>
            <a:r>
              <a:rPr lang="ar-EG" sz="5400" dirty="0" smtClean="0">
                <a:solidFill>
                  <a:srgbClr val="FF256E"/>
                </a:solidFill>
                <a:effectLst>
                  <a:outerShdw blurRad="38100" dist="38100" dir="2700000" algn="tl">
                    <a:srgbClr val="000000">
                      <a:alpha val="43137"/>
                    </a:srgbClr>
                  </a:outerShdw>
                </a:effectLst>
              </a:rPr>
              <a:t>أنا </a:t>
            </a:r>
            <a:r>
              <a:rPr lang="ar-EG" sz="5400" dirty="0">
                <a:solidFill>
                  <a:srgbClr val="FF256E"/>
                </a:solidFill>
                <a:effectLst>
                  <a:outerShdw blurRad="38100" dist="38100" dir="2700000" algn="tl">
                    <a:srgbClr val="000000">
                      <a:alpha val="43137"/>
                    </a:srgbClr>
                  </a:outerShdw>
                </a:effectLst>
              </a:rPr>
              <a:t>معك </a:t>
            </a:r>
            <a:r>
              <a:rPr lang="ar-EG"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ما حجم الأمان الذي سيسكن قلبك</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في تلك اللحظة؟</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6531759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578" y="-94130"/>
            <a:ext cx="9780494" cy="7503459"/>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وأفضل الإيمان أن تعلم وتشعر</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smtClean="0">
                <a:solidFill>
                  <a:srgbClr val="FF256E"/>
                </a:solidFill>
                <a:effectLst>
                  <a:outerShdw blurRad="38100" dist="38100" dir="2700000" algn="tl">
                    <a:srgbClr val="000000">
                      <a:alpha val="43137"/>
                    </a:srgbClr>
                  </a:outerShdw>
                </a:effectLst>
              </a:rPr>
              <a:t>بمعيته سبحانه لك..</a:t>
            </a:r>
            <a:br>
              <a:rPr lang="ar-EG" sz="5400" dirty="0" smtClean="0">
                <a:solidFill>
                  <a:srgbClr val="FF256E"/>
                </a:solidFill>
                <a:effectLst>
                  <a:outerShdw blurRad="38100" dist="38100" dir="2700000" algn="tl">
                    <a:srgbClr val="000000">
                      <a:alpha val="43137"/>
                    </a:srgbClr>
                  </a:outerShdw>
                </a:effectLst>
              </a:rPr>
            </a:br>
            <a:r>
              <a:rPr lang="ar-EG" sz="2000" dirty="0" smtClean="0">
                <a:solidFill>
                  <a:srgbClr val="FF256E"/>
                </a:solidFill>
                <a:effectLst>
                  <a:outerShdw blurRad="38100" dist="38100" dir="2700000" algn="tl">
                    <a:srgbClr val="000000">
                      <a:alpha val="43137"/>
                    </a:srgbClr>
                  </a:outerShdw>
                </a:effectLst>
              </a:rPr>
              <a:t/>
            </a:r>
            <a:br>
              <a:rPr lang="ar-EG" sz="2000"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t>
            </a:r>
            <a:r>
              <a:rPr lang="ar-EG" sz="5400" u="sng" dirty="0" smtClean="0">
                <a:solidFill>
                  <a:srgbClr val="963A7E"/>
                </a:solidFill>
                <a:effectLst>
                  <a:outerShdw blurRad="38100" dist="38100" dir="2700000" algn="tl">
                    <a:srgbClr val="000000">
                      <a:alpha val="43137"/>
                    </a:srgbClr>
                  </a:outerShdw>
                </a:effectLst>
              </a:rPr>
              <a:t>قال </a:t>
            </a:r>
            <a:r>
              <a:rPr lang="ar-EG" sz="5400" u="sng" dirty="0">
                <a:solidFill>
                  <a:srgbClr val="963A7E"/>
                </a:solidFill>
                <a:effectLst>
                  <a:outerShdw blurRad="38100" dist="38100" dir="2700000" algn="tl">
                    <a:srgbClr val="000000">
                      <a:alpha val="43137"/>
                    </a:srgbClr>
                  </a:outerShdw>
                </a:effectLst>
              </a:rPr>
              <a:t>النبي صلى الله عليه وسلم</a:t>
            </a:r>
            <a:r>
              <a:rPr lang="ar-EG" sz="5400" u="sng"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2800" b="1" dirty="0" smtClean="0"/>
              <a:t/>
            </a:r>
            <a:br>
              <a:rPr lang="ar-EG" sz="2800" b="1" dirty="0" smtClean="0"/>
            </a:br>
            <a:r>
              <a:rPr lang="ar-EG" sz="5400" dirty="0">
                <a:solidFill>
                  <a:srgbClr val="FF256E"/>
                </a:solidFill>
                <a:effectLst>
                  <a:outerShdw blurRad="38100" dist="38100" dir="2700000" algn="tl">
                    <a:srgbClr val="000000">
                      <a:alpha val="43137"/>
                    </a:srgbClr>
                  </a:outerShdw>
                </a:effectLst>
              </a:rPr>
              <a:t> "أفضل الإيمان أن تعلم أن الله </a:t>
            </a:r>
            <a:r>
              <a:rPr lang="ar-EG" sz="5400" dirty="0" smtClean="0">
                <a:solidFill>
                  <a:srgbClr val="FF256E"/>
                </a:solidFill>
                <a:effectLst>
                  <a:outerShdw blurRad="38100" dist="38100" dir="2700000" algn="tl">
                    <a:srgbClr val="000000">
                      <a:alpha val="43137"/>
                    </a:srgbClr>
                  </a:outerShdw>
                </a:effectLst>
              </a:rPr>
              <a:t>معك</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حيثما كنت".</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b="1" dirty="0">
                <a:effectLst>
                  <a:outerShdw blurRad="38100" dist="38100" dir="2700000" algn="tl">
                    <a:srgbClr val="000000">
                      <a:alpha val="43137"/>
                    </a:srgbClr>
                  </a:outerShdw>
                </a:effectLst>
              </a:rPr>
              <a:t> </a:t>
            </a:r>
            <a:r>
              <a:rPr lang="ar-EG" sz="3600" dirty="0">
                <a:solidFill>
                  <a:srgbClr val="963A7E"/>
                </a:solidFill>
                <a:effectLst>
                  <a:outerShdw blurRad="38100" dist="38100" dir="2700000" algn="tl">
                    <a:srgbClr val="000000">
                      <a:alpha val="43137"/>
                    </a:srgbClr>
                  </a:outerShdw>
                </a:effectLst>
              </a:rPr>
              <a:t>حسنه شيخ الإسلام ابن تيمية</a:t>
            </a:r>
          </a:p>
        </p:txBody>
      </p:sp>
    </p:spTree>
    <p:extLst>
      <p:ext uri="{BB962C8B-B14F-4D97-AF65-F5344CB8AC3E}">
        <p14:creationId xmlns:p14="http://schemas.microsoft.com/office/powerpoint/2010/main" val="94790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ثالثا: الإحسان..</a:t>
            </a:r>
            <a:r>
              <a:rPr lang="ar-EG" sz="5400" u="sng" dirty="0">
                <a:solidFill>
                  <a:srgbClr val="FF256E"/>
                </a:solidFill>
                <a:effectLst>
                  <a:outerShdw blurRad="38100" dist="38100" dir="2700000" algn="tl">
                    <a:srgbClr val="000000">
                      <a:alpha val="43137"/>
                    </a:srgbClr>
                  </a:outerShdw>
                </a:effectLst>
              </a:rPr>
              <a:t/>
            </a:r>
            <a:br>
              <a:rPr lang="ar-EG" sz="5400" u="sng" dirty="0">
                <a:solidFill>
                  <a:srgbClr val="FF256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قال تعالى:</a:t>
            </a:r>
            <a:br>
              <a:rPr lang="ar-EG" sz="5400" dirty="0">
                <a:solidFill>
                  <a:srgbClr val="963A7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a:t>
            </a:r>
            <a:r>
              <a:rPr lang="ar-EG" sz="5400" dirty="0"/>
              <a:t> </a:t>
            </a:r>
            <a:r>
              <a:rPr lang="ar-EG" sz="5400" dirty="0">
                <a:solidFill>
                  <a:srgbClr val="FF256E"/>
                </a:solidFill>
                <a:effectLst>
                  <a:outerShdw blurRad="38100" dist="38100" dir="2700000" algn="tl">
                    <a:srgbClr val="000000">
                      <a:alpha val="43137"/>
                    </a:srgbClr>
                  </a:outerShdw>
                </a:effectLst>
              </a:rPr>
              <a:t>إِنَّ اللَّهَ مَعَ الَّذِينَ اتَّقَوْا وَالَّذِينَ هُمْ </a:t>
            </a:r>
            <a:r>
              <a:rPr lang="ar-EG" sz="5400" dirty="0" smtClean="0">
                <a:solidFill>
                  <a:srgbClr val="FF256E"/>
                </a:solidFill>
                <a:effectLst>
                  <a:outerShdw blurRad="38100" dist="38100" dir="2700000" algn="tl">
                    <a:srgbClr val="000000">
                      <a:alpha val="43137"/>
                    </a:srgbClr>
                  </a:outerShdw>
                </a:effectLst>
              </a:rPr>
              <a:t>مُحْسِنُونَ</a:t>
            </a:r>
            <a:r>
              <a:rPr lang="en-US" sz="5400" dirty="0" smtClean="0">
                <a:solidFill>
                  <a:srgbClr val="FF256E"/>
                </a:solidFill>
                <a:effectLst>
                  <a:outerShdw blurRad="38100" dist="38100" dir="2700000" algn="tl">
                    <a:srgbClr val="000000">
                      <a:alpha val="43137"/>
                    </a:srgbClr>
                  </a:outerShdw>
                </a:effectLst>
              </a:rPr>
              <a:t>{ </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و قال تعالى:</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وَإِنَّ اللَّهَ لَمَعَ الْمُحْسِنِينَ </a:t>
            </a:r>
            <a:r>
              <a:rPr lang="en-US" sz="5400" dirty="0">
                <a:solidFill>
                  <a:srgbClr val="FF256E"/>
                </a:solidFill>
                <a:effectLst>
                  <a:outerShdw blurRad="38100" dist="38100" dir="2700000" algn="tl">
                    <a:srgbClr val="000000">
                      <a:alpha val="43137"/>
                    </a:srgbClr>
                  </a:outerShdw>
                </a:effectLst>
              </a:rPr>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3652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4697" y="1214203"/>
            <a:ext cx="9780494" cy="4145440"/>
          </a:xfrm>
        </p:spPr>
        <p:txBody>
          <a:bodyPr>
            <a:normAutofit/>
          </a:bodyPr>
          <a:lstStyle/>
          <a:p>
            <a:pPr algn="ctr"/>
            <a:r>
              <a:rPr lang="ar-EG" sz="6000" dirty="0" smtClean="0">
                <a:solidFill>
                  <a:srgbClr val="FF256E"/>
                </a:solidFill>
                <a:effectLst>
                  <a:outerShdw blurRad="38100" dist="38100" dir="2700000" algn="tl">
                    <a:srgbClr val="000000">
                      <a:alpha val="43137"/>
                    </a:srgbClr>
                  </a:outerShdw>
                </a:effectLst>
              </a:rPr>
              <a:t>والإحسان </a:t>
            </a:r>
            <a:r>
              <a:rPr lang="ar-EG" sz="6000" dirty="0">
                <a:solidFill>
                  <a:srgbClr val="FF256E"/>
                </a:solidFill>
                <a:effectLst>
                  <a:outerShdw blurRad="38100" dist="38100" dir="2700000" algn="tl">
                    <a:srgbClr val="000000">
                      <a:alpha val="43137"/>
                    </a:srgbClr>
                  </a:outerShdw>
                </a:effectLst>
              </a:rPr>
              <a:t>هو:</a:t>
            </a:r>
            <a:r>
              <a:rPr lang="ar-EG" sz="6000" dirty="0" smtClean="0">
                <a:solidFill>
                  <a:srgbClr val="963A7E"/>
                </a:solidFill>
                <a:effectLst>
                  <a:outerShdw blurRad="38100" dist="38100" dir="2700000" algn="tl">
                    <a:srgbClr val="000000">
                      <a:alpha val="43137"/>
                    </a:srgbClr>
                  </a:outerShdw>
                </a:effectLst>
              </a:rPr>
              <a:t/>
            </a:r>
            <a:br>
              <a:rPr lang="ar-EG" sz="6000" dirty="0" smtClean="0">
                <a:solidFill>
                  <a:srgbClr val="963A7E"/>
                </a:solidFill>
                <a:effectLst>
                  <a:outerShdw blurRad="38100" dist="38100" dir="2700000" algn="tl">
                    <a:srgbClr val="000000">
                      <a:alpha val="43137"/>
                    </a:srgbClr>
                  </a:outerShdw>
                </a:effectLst>
              </a:rPr>
            </a:br>
            <a:r>
              <a:rPr lang="ar-EG" sz="6000" dirty="0" smtClean="0">
                <a:solidFill>
                  <a:srgbClr val="963A7E"/>
                </a:solidFill>
                <a:effectLst>
                  <a:outerShdw blurRad="38100" dist="38100" dir="2700000" algn="tl">
                    <a:srgbClr val="000000">
                      <a:alpha val="43137"/>
                    </a:srgbClr>
                  </a:outerShdw>
                </a:effectLst>
              </a:rPr>
              <a:t> الإتقان </a:t>
            </a:r>
            <a:r>
              <a:rPr lang="ar-EG" sz="6000" dirty="0">
                <a:solidFill>
                  <a:srgbClr val="963A7E"/>
                </a:solidFill>
                <a:effectLst>
                  <a:outerShdw blurRad="38100" dist="38100" dir="2700000" algn="tl">
                    <a:srgbClr val="000000">
                      <a:alpha val="43137"/>
                    </a:srgbClr>
                  </a:outerShdw>
                </a:effectLst>
              </a:rPr>
              <a:t>في الإيمان والعمل</a:t>
            </a:r>
            <a:r>
              <a:rPr lang="ar-EG" sz="6000" dirty="0" smtClean="0">
                <a:solidFill>
                  <a:srgbClr val="963A7E"/>
                </a:solidFill>
                <a:effectLst>
                  <a:outerShdw blurRad="38100" dist="38100" dir="2700000" algn="tl">
                    <a:srgbClr val="000000">
                      <a:alpha val="43137"/>
                    </a:srgbClr>
                  </a:outerShdw>
                </a:effectLst>
              </a:rPr>
              <a:t>..</a:t>
            </a:r>
            <a:endParaRPr lang="ar-EG" sz="60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1381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5137" y="-479685"/>
            <a:ext cx="9780494" cy="7503459"/>
          </a:xfrm>
        </p:spPr>
        <p:txBody>
          <a:bodyPr>
            <a:normAutofit/>
          </a:bodyPr>
          <a:lstStyle/>
          <a:p>
            <a:pPr algn="ctr"/>
            <a:r>
              <a:rPr lang="ar-SA" sz="5400" dirty="0" smtClean="0">
                <a:solidFill>
                  <a:srgbClr val="FF256E"/>
                </a:solidFill>
                <a:effectLst>
                  <a:outerShdw blurRad="38100" dist="38100" dir="2700000" algn="tl">
                    <a:srgbClr val="000000">
                      <a:alpha val="43137"/>
                    </a:srgbClr>
                  </a:outerShdw>
                </a:effectLst>
              </a:rPr>
              <a:t>ما </a:t>
            </a:r>
            <a:r>
              <a:rPr lang="ar-SA" sz="5400" dirty="0">
                <a:solidFill>
                  <a:srgbClr val="FF256E"/>
                </a:solidFill>
                <a:effectLst>
                  <a:outerShdw blurRad="38100" dist="38100" dir="2700000" algn="tl">
                    <a:srgbClr val="000000">
                      <a:alpha val="43137"/>
                    </a:srgbClr>
                  </a:outerShdw>
                </a:effectLst>
              </a:rPr>
              <a:t>إتقان الإيمان فأساسه</a:t>
            </a:r>
            <a:r>
              <a:rPr lang="ar-EG" sz="5400" dirty="0">
                <a:solidFill>
                  <a:srgbClr val="FF256E"/>
                </a:solidFill>
                <a:effectLst>
                  <a:outerShdw blurRad="38100" dist="38100" dir="2700000" algn="tl">
                    <a:srgbClr val="000000">
                      <a:alpha val="43137"/>
                    </a:srgbClr>
                  </a:outerShdw>
                </a:effectLst>
              </a:rPr>
              <a:t>:</a:t>
            </a:r>
            <a:r>
              <a:rPr lang="ar-EG" sz="5400" dirty="0" smtClean="0"/>
              <a:t/>
            </a:r>
            <a:br>
              <a:rPr lang="ar-EG" sz="5400" dirty="0" smtClean="0"/>
            </a:br>
            <a:r>
              <a:rPr lang="ar-SA" sz="5400" dirty="0">
                <a:solidFill>
                  <a:srgbClr val="963A7E"/>
                </a:solidFill>
                <a:effectLst>
                  <a:outerShdw blurRad="38100" dist="38100" dir="2700000" algn="tl">
                    <a:srgbClr val="000000">
                      <a:alpha val="43137"/>
                    </a:srgbClr>
                  </a:outerShdw>
                </a:effectLst>
              </a:rPr>
              <a:t> أن تعبد الله كأنك تراه، خاضعا خاشعا مستحضرا قلبك، مركزا في دعواتك ومناجاتك لربك، فإن لم تكن تراه فإنه يراك.</a:t>
            </a:r>
            <a:r>
              <a:rPr lang="ar-SA" sz="5400" dirty="0"/>
              <a:t> </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4510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dirty="0" smtClean="0">
                <a:solidFill>
                  <a:srgbClr val="FF256E"/>
                </a:solidFill>
                <a:effectLst>
                  <a:outerShdw blurRad="38100" dist="38100" dir="2700000" algn="tl">
                    <a:srgbClr val="000000">
                      <a:alpha val="43137"/>
                    </a:srgbClr>
                  </a:outerShdw>
                </a:effectLst>
              </a:rPr>
              <a:t>وأ</a:t>
            </a:r>
            <a:r>
              <a:rPr lang="ar-SA" sz="5400" dirty="0" smtClean="0">
                <a:solidFill>
                  <a:srgbClr val="FF256E"/>
                </a:solidFill>
                <a:effectLst>
                  <a:outerShdw blurRad="38100" dist="38100" dir="2700000" algn="tl">
                    <a:srgbClr val="000000">
                      <a:alpha val="43137"/>
                    </a:srgbClr>
                  </a:outerShdw>
                </a:effectLst>
              </a:rPr>
              <a:t>ما </a:t>
            </a:r>
            <a:r>
              <a:rPr lang="ar-SA" sz="5400" dirty="0">
                <a:solidFill>
                  <a:srgbClr val="FF256E"/>
                </a:solidFill>
                <a:effectLst>
                  <a:outerShdw blurRad="38100" dist="38100" dir="2700000" algn="tl">
                    <a:srgbClr val="000000">
                      <a:alpha val="43137"/>
                    </a:srgbClr>
                  </a:outerShdw>
                </a:effectLst>
              </a:rPr>
              <a:t>إتقان </a:t>
            </a:r>
            <a:r>
              <a:rPr lang="ar-EG" sz="5400" dirty="0" smtClean="0">
                <a:solidFill>
                  <a:srgbClr val="FF256E"/>
                </a:solidFill>
                <a:effectLst>
                  <a:outerShdw blurRad="38100" dist="38100" dir="2700000" algn="tl">
                    <a:srgbClr val="000000">
                      <a:alpha val="43137"/>
                    </a:srgbClr>
                  </a:outerShdw>
                </a:effectLst>
              </a:rPr>
              <a:t>العمل:</a:t>
            </a:r>
            <a:r>
              <a:rPr lang="ar-EG" sz="5400" dirty="0" smtClean="0"/>
              <a:t/>
            </a:r>
            <a:br>
              <a:rPr lang="ar-EG" sz="5400" dirty="0" smtClean="0"/>
            </a:br>
            <a:r>
              <a:rPr lang="ar-SA" sz="5400" dirty="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فهو أساس العبادة </a:t>
            </a:r>
            <a:r>
              <a:rPr lang="ar-EG" sz="5400" dirty="0" smtClean="0">
                <a:solidFill>
                  <a:srgbClr val="963A7E"/>
                </a:solidFill>
                <a:effectLst>
                  <a:outerShdw blurRad="38100" dist="38100" dir="2700000" algn="tl">
                    <a:srgbClr val="000000">
                      <a:alpha val="43137"/>
                    </a:srgbClr>
                  </a:outerShdw>
                </a:effectLst>
              </a:rPr>
              <a:t>والطاعة</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ففي الحديث:</a:t>
            </a:r>
            <a:r>
              <a:rPr lang="ar-EG" sz="5400" dirty="0" smtClean="0"/>
              <a:t/>
            </a:r>
            <a:br>
              <a:rPr lang="ar-EG" sz="5400" dirty="0" smtClean="0"/>
            </a:br>
            <a:r>
              <a:rPr lang="ar-EG" sz="5400" dirty="0">
                <a:solidFill>
                  <a:srgbClr val="FF256E"/>
                </a:solidFill>
                <a:effectLst>
                  <a:outerShdw blurRad="38100" dist="38100" dir="2700000" algn="tl">
                    <a:srgbClr val="000000">
                      <a:alpha val="43137"/>
                    </a:srgbClr>
                  </a:outerShdw>
                </a:effectLst>
              </a:rPr>
              <a:t>«إن الله تعالى يحب إذا عمل أحدكم عملا أن يتقنه»</a:t>
            </a:r>
            <a:r>
              <a:rPr lang="ar-EG" sz="5400" dirty="0" smtClean="0"/>
              <a:t/>
            </a:r>
            <a:br>
              <a:rPr lang="ar-EG" sz="5400" dirty="0" smtClean="0"/>
            </a:br>
            <a:r>
              <a:rPr lang="ar-EG" sz="5400" dirty="0">
                <a:solidFill>
                  <a:srgbClr val="963A7E"/>
                </a:solidFill>
                <a:effectLst>
                  <a:outerShdw blurRad="38100" dist="38100" dir="2700000" algn="tl">
                    <a:srgbClr val="000000">
                      <a:alpha val="43137"/>
                    </a:srgbClr>
                  </a:outerShdw>
                </a:effectLst>
              </a:rPr>
              <a:t> وأي عمل أولى </a:t>
            </a:r>
            <a:r>
              <a:rPr lang="ar-EG" sz="5400" dirty="0" smtClean="0">
                <a:solidFill>
                  <a:srgbClr val="963A7E"/>
                </a:solidFill>
                <a:effectLst>
                  <a:outerShdw blurRad="38100" dist="38100" dir="2700000" algn="tl">
                    <a:srgbClr val="000000">
                      <a:alpha val="43137"/>
                    </a:srgbClr>
                  </a:outerShdw>
                </a:effectLst>
              </a:rPr>
              <a:t>بالإتقان من عمل يعرض على </a:t>
            </a:r>
            <a:r>
              <a:rPr lang="ar-EG" sz="5400" dirty="0">
                <a:solidFill>
                  <a:srgbClr val="963A7E"/>
                </a:solidFill>
                <a:effectLst>
                  <a:outerShdw blurRad="38100" dist="38100" dir="2700000" algn="tl">
                    <a:srgbClr val="000000">
                      <a:alpha val="43137"/>
                    </a:srgbClr>
                  </a:outerShdw>
                </a:effectLst>
              </a:rPr>
              <a:t>رب </a:t>
            </a:r>
            <a:r>
              <a:rPr lang="ar-EG" sz="5400" dirty="0" smtClean="0">
                <a:solidFill>
                  <a:srgbClr val="963A7E"/>
                </a:solidFill>
                <a:effectLst>
                  <a:outerShdw blurRad="38100" dist="38100" dir="2700000" algn="tl">
                    <a:srgbClr val="000000">
                      <a:alpha val="43137"/>
                    </a:srgbClr>
                  </a:outerShdw>
                </a:effectLst>
              </a:rPr>
              <a:t>الأرض والسماوات؟!</a:t>
            </a:r>
            <a:r>
              <a:rPr lang="ar-SA" sz="5400" dirty="0">
                <a:solidFill>
                  <a:srgbClr val="963A7E"/>
                </a:solidFill>
                <a:effectLst>
                  <a:outerShdw blurRad="38100" dist="38100" dir="2700000" algn="tl">
                    <a:srgbClr val="000000">
                      <a:alpha val="43137"/>
                    </a:srgbClr>
                  </a:outerShdw>
                </a:effectLst>
              </a:rPr>
              <a:t> </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16116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506" y="-228601"/>
            <a:ext cx="9780494" cy="7503459"/>
          </a:xfrm>
        </p:spPr>
        <p:txBody>
          <a:bodyPr>
            <a:normAutofit/>
          </a:bodyPr>
          <a:lstStyle/>
          <a:p>
            <a:pPr algn="ctr"/>
            <a:r>
              <a:rPr lang="ar-EG" sz="6000" dirty="0" smtClean="0">
                <a:solidFill>
                  <a:srgbClr val="963A7E"/>
                </a:solidFill>
                <a:effectLst>
                  <a:outerShdw blurRad="38100" dist="38100" dir="2700000" algn="tl">
                    <a:srgbClr val="000000">
                      <a:alpha val="43137"/>
                    </a:srgbClr>
                  </a:outerShdw>
                </a:effectLst>
              </a:rPr>
              <a:t/>
            </a:r>
            <a:br>
              <a:rPr lang="ar-EG" sz="6000" dirty="0" smtClean="0">
                <a:solidFill>
                  <a:srgbClr val="963A7E"/>
                </a:solidFill>
                <a:effectLst>
                  <a:outerShdw blurRad="38100" dist="38100" dir="2700000" algn="tl">
                    <a:srgbClr val="000000">
                      <a:alpha val="43137"/>
                    </a:srgbClr>
                  </a:outerShdw>
                </a:effectLst>
              </a:rPr>
            </a:br>
            <a:r>
              <a:rPr lang="ar-EG" sz="6000" dirty="0" smtClean="0">
                <a:solidFill>
                  <a:srgbClr val="963A7E"/>
                </a:solidFill>
                <a:effectLst>
                  <a:outerShdw blurRad="38100" dist="38100" dir="2700000" algn="tl">
                    <a:srgbClr val="000000">
                      <a:alpha val="43137"/>
                    </a:srgbClr>
                  </a:outerShdw>
                </a:effectLst>
              </a:rPr>
              <a:t>فبـ</a:t>
            </a:r>
            <a:r>
              <a:rPr lang="ar-EG" sz="6000" dirty="0" smtClean="0">
                <a:solidFill>
                  <a:srgbClr val="FF256E"/>
                </a:solidFill>
                <a:effectLst>
                  <a:outerShdw blurRad="38100" dist="38100" dir="2700000" algn="tl">
                    <a:srgbClr val="000000">
                      <a:alpha val="43137"/>
                    </a:srgbClr>
                  </a:outerShdw>
                </a:effectLst>
              </a:rPr>
              <a:t> الإحسان </a:t>
            </a:r>
            <a:r>
              <a:rPr lang="ar-EG" sz="6000" dirty="0" smtClean="0">
                <a:solidFill>
                  <a:srgbClr val="963A7E"/>
                </a:solidFill>
                <a:effectLst>
                  <a:outerShdw blurRad="38100" dist="38100" dir="2700000" algn="tl">
                    <a:srgbClr val="000000">
                      <a:alpha val="43137"/>
                    </a:srgbClr>
                  </a:outerShdw>
                </a:effectLst>
              </a:rPr>
              <a:t>تنل معية </a:t>
            </a:r>
            <a:r>
              <a:rPr lang="ar-EG" sz="6000" dirty="0" smtClean="0">
                <a:solidFill>
                  <a:srgbClr val="FF256E"/>
                </a:solidFill>
                <a:effectLst>
                  <a:outerShdw blurRad="38100" dist="38100" dir="2700000" algn="tl">
                    <a:srgbClr val="000000">
                      <a:alpha val="43137"/>
                    </a:srgbClr>
                  </a:outerShdw>
                </a:effectLst>
              </a:rPr>
              <a:t>الرحمن !</a:t>
            </a:r>
            <a:endParaRPr lang="ar-EG" sz="60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42112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رابعا: التقوى..</a:t>
            </a:r>
            <a:br>
              <a:rPr lang="ar-EG" sz="5400" u="sng" dirty="0" smtClean="0">
                <a:solidFill>
                  <a:srgbClr val="FF256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قال تعالى:</a:t>
            </a:r>
            <a:br>
              <a:rPr lang="ar-EG" sz="5400" dirty="0" smtClean="0">
                <a:solidFill>
                  <a:srgbClr val="963A7E"/>
                </a:solidFill>
                <a:effectLst>
                  <a:outerShdw blurRad="38100" dist="38100" dir="2700000" algn="tl">
                    <a:srgbClr val="000000">
                      <a:alpha val="43137"/>
                    </a:srgbClr>
                  </a:outerShdw>
                </a:effectLst>
              </a:rPr>
            </a:br>
            <a:r>
              <a:rPr lang="en-US" sz="5400" dirty="0" smtClean="0">
                <a:solidFill>
                  <a:srgbClr val="FF256E"/>
                </a:solidFill>
                <a:effectLst>
                  <a:outerShdw blurRad="38100" dist="38100" dir="2700000" algn="tl">
                    <a:srgbClr val="000000">
                      <a:alpha val="43137"/>
                    </a:srgbClr>
                  </a:outerShdw>
                </a:effectLst>
              </a:rPr>
              <a:t>}</a:t>
            </a:r>
            <a:r>
              <a:rPr lang="ar-EG" sz="5400" dirty="0"/>
              <a:t> </a:t>
            </a:r>
            <a:r>
              <a:rPr lang="ar-EG" sz="5400" dirty="0">
                <a:solidFill>
                  <a:srgbClr val="FF256E"/>
                </a:solidFill>
                <a:effectLst>
                  <a:outerShdw blurRad="38100" dist="38100" dir="2700000" algn="tl">
                    <a:srgbClr val="000000">
                      <a:alpha val="43137"/>
                    </a:srgbClr>
                  </a:outerShdw>
                </a:effectLst>
              </a:rPr>
              <a:t>وَاعْلَمُوا أَنَّ اللَّهَ مَعَ الْمُتَّقِينَ</a:t>
            </a:r>
            <a:r>
              <a:rPr lang="en-US" sz="5400" dirty="0" smtClean="0">
                <a:solidFill>
                  <a:srgbClr val="FF256E"/>
                </a:solidFill>
                <a:effectLst>
                  <a:outerShdw blurRad="38100" dist="38100" dir="2700000" algn="tl">
                    <a:srgbClr val="000000">
                      <a:alpha val="43137"/>
                    </a:srgbClr>
                  </a:outerShdw>
                </a:effectLst>
              </a:rPr>
              <a:t>{</a:t>
            </a:r>
            <a:r>
              <a:rPr lang="en-US" sz="3200" dirty="0">
                <a:solidFill>
                  <a:srgbClr val="FF256E"/>
                </a:solidFill>
                <a:effectLst>
                  <a:outerShdw blurRad="38100" dist="38100" dir="2700000" algn="tl">
                    <a:srgbClr val="000000">
                      <a:alpha val="43137"/>
                    </a:srgbClr>
                  </a:outerShdw>
                </a:effectLst>
              </a:rPr>
              <a:t/>
            </a:r>
            <a:br>
              <a:rPr lang="en-US" sz="3200" dirty="0">
                <a:solidFill>
                  <a:srgbClr val="FF256E"/>
                </a:solidFill>
                <a:effectLst>
                  <a:outerShdw blurRad="38100" dist="38100" dir="2700000" algn="tl">
                    <a:srgbClr val="000000">
                      <a:alpha val="43137"/>
                    </a:srgbClr>
                  </a:outerShdw>
                </a:effectLst>
              </a:rPr>
            </a:br>
            <a:r>
              <a:rPr lang="ar-EG" sz="2000" dirty="0" smtClean="0">
                <a:solidFill>
                  <a:srgbClr val="963A7E"/>
                </a:solidFill>
                <a:effectLst>
                  <a:outerShdw blurRad="38100" dist="38100" dir="2700000" algn="tl">
                    <a:srgbClr val="000000">
                      <a:alpha val="43137"/>
                    </a:srgbClr>
                  </a:outerShdw>
                </a:effectLst>
              </a:rPr>
              <a:t/>
            </a:r>
            <a:br>
              <a:rPr lang="ar-EG" sz="20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مع الذين اتقوه بامتثال ما أمر</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واجتناب ما نهى، معهم بالنصر والتأييد , والحماية والرعاية والصيانة </a:t>
            </a:r>
            <a:r>
              <a:rPr lang="ar-EG" sz="5400" dirty="0" smtClean="0">
                <a:solidFill>
                  <a:srgbClr val="963A7E"/>
                </a:solidFill>
                <a:effectLst>
                  <a:outerShdw blurRad="38100" dist="38100" dir="2700000" algn="tl">
                    <a:srgbClr val="000000">
                      <a:alpha val="43137"/>
                    </a:srgbClr>
                  </a:outerShdw>
                </a:effectLst>
              </a:rPr>
              <a:t>والحفظ..</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1093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6000" dirty="0" smtClean="0">
                <a:solidFill>
                  <a:srgbClr val="963A7E"/>
                </a:solidFill>
                <a:effectLst>
                  <a:outerShdw blurRad="38100" dist="38100" dir="2700000" algn="tl">
                    <a:srgbClr val="000000">
                      <a:alpha val="43137"/>
                    </a:srgbClr>
                  </a:outerShdw>
                </a:effectLst>
              </a:rPr>
              <a:t>ألم يقل سبحانه:</a:t>
            </a:r>
            <a:r>
              <a:rPr lang="ar-EG" sz="6000" u="sng" dirty="0" smtClean="0">
                <a:solidFill>
                  <a:srgbClr val="FF256E"/>
                </a:solidFill>
                <a:effectLst>
                  <a:outerShdw blurRad="38100" dist="38100" dir="2700000" algn="tl">
                    <a:srgbClr val="000000">
                      <a:alpha val="43137"/>
                    </a:srgbClr>
                  </a:outerShdw>
                </a:effectLst>
              </a:rPr>
              <a:t/>
            </a:r>
            <a:br>
              <a:rPr lang="ar-EG" sz="6000" u="sng" dirty="0" smtClean="0">
                <a:solidFill>
                  <a:srgbClr val="FF256E"/>
                </a:solidFill>
                <a:effectLst>
                  <a:outerShdw blurRad="38100" dist="38100" dir="2700000" algn="tl">
                    <a:srgbClr val="000000">
                      <a:alpha val="43137"/>
                    </a:srgbClr>
                  </a:outerShdw>
                </a:effectLst>
              </a:rPr>
            </a:br>
            <a:r>
              <a:rPr lang="ar-EG" sz="4000" dirty="0" smtClean="0">
                <a:solidFill>
                  <a:srgbClr val="FF256E"/>
                </a:solidFill>
                <a:effectLst>
                  <a:outerShdw blurRad="38100" dist="38100" dir="2700000" algn="tl">
                    <a:srgbClr val="000000">
                      <a:alpha val="43137"/>
                    </a:srgbClr>
                  </a:outerShdw>
                </a:effectLst>
              </a:rPr>
              <a:t/>
            </a:r>
            <a:br>
              <a:rPr lang="ar-EG" sz="4000" dirty="0" smtClean="0">
                <a:solidFill>
                  <a:srgbClr val="FF256E"/>
                </a:solidFill>
                <a:effectLst>
                  <a:outerShdw blurRad="38100" dist="38100" dir="2700000" algn="tl">
                    <a:srgbClr val="000000">
                      <a:alpha val="43137"/>
                    </a:srgbClr>
                  </a:outerShdw>
                </a:effectLst>
              </a:rPr>
            </a:br>
            <a:r>
              <a:rPr lang="en-US" sz="7200" dirty="0" smtClean="0">
                <a:solidFill>
                  <a:srgbClr val="FF256E"/>
                </a:solidFill>
                <a:effectLst>
                  <a:outerShdw blurRad="38100" dist="38100" dir="2700000" algn="tl">
                    <a:srgbClr val="000000">
                      <a:alpha val="43137"/>
                    </a:srgbClr>
                  </a:outerShdw>
                </a:effectLst>
              </a:rPr>
              <a:t>}</a:t>
            </a:r>
            <a:r>
              <a:rPr lang="ar-EG" sz="7200" dirty="0">
                <a:solidFill>
                  <a:srgbClr val="FF256E"/>
                </a:solidFill>
                <a:effectLst>
                  <a:outerShdw blurRad="38100" dist="38100" dir="2700000" algn="tl">
                    <a:srgbClr val="000000">
                      <a:alpha val="43137"/>
                    </a:srgbClr>
                  </a:outerShdw>
                </a:effectLst>
              </a:rPr>
              <a:t>والعاقبة لِلْمُتَّقِينَ</a:t>
            </a:r>
            <a:r>
              <a:rPr lang="en-US" sz="7200" dirty="0">
                <a:solidFill>
                  <a:srgbClr val="FF256E"/>
                </a:solidFill>
                <a:effectLst>
                  <a:outerShdw blurRad="38100" dist="38100" dir="2700000" algn="tl">
                    <a:srgbClr val="000000">
                      <a:alpha val="43137"/>
                    </a:srgbClr>
                  </a:outerShdw>
                </a:effectLst>
              </a:rPr>
              <a:t>{</a:t>
            </a:r>
            <a:r>
              <a:rPr lang="ar-EG" sz="7200" dirty="0">
                <a:solidFill>
                  <a:srgbClr val="FF256E"/>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217830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خامسا: الصبر..</a:t>
            </a:r>
            <a:br>
              <a:rPr lang="ar-EG" sz="5400" u="sng" dirty="0" smtClean="0">
                <a:solidFill>
                  <a:srgbClr val="FF256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قال تعالى:</a:t>
            </a:r>
            <a:br>
              <a:rPr lang="ar-EG" sz="5400" dirty="0" smtClean="0">
                <a:solidFill>
                  <a:srgbClr val="963A7E"/>
                </a:solidFill>
                <a:effectLst>
                  <a:outerShdw blurRad="38100" dist="38100" dir="2700000" algn="tl">
                    <a:srgbClr val="000000">
                      <a:alpha val="43137"/>
                    </a:srgbClr>
                  </a:outerShdw>
                </a:effectLst>
              </a:rPr>
            </a:br>
            <a:r>
              <a:rPr lang="en-US" sz="5400" dirty="0" smtClean="0">
                <a:solidFill>
                  <a:srgbClr val="FF256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 إِنَّ اللَّهَ مَعَ </a:t>
            </a:r>
            <a:r>
              <a:rPr lang="ar-EG" sz="5400" dirty="0" smtClean="0">
                <a:solidFill>
                  <a:srgbClr val="FF256E"/>
                </a:solidFill>
                <a:effectLst>
                  <a:outerShdw blurRad="38100" dist="38100" dir="2700000" algn="tl">
                    <a:srgbClr val="000000">
                      <a:alpha val="43137"/>
                    </a:srgbClr>
                  </a:outerShdw>
                </a:effectLst>
              </a:rPr>
              <a:t>الصَّابِرِينَ </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en-US" sz="5400" dirty="0" smtClean="0">
                <a:solidFill>
                  <a:srgbClr val="FF256E"/>
                </a:solidFill>
                <a:effectLst>
                  <a:outerShdw blurRad="38100" dist="38100" dir="2700000" algn="tl">
                    <a:srgbClr val="000000">
                      <a:alpha val="43137"/>
                    </a:srgbClr>
                  </a:outerShdw>
                </a:effectLst>
              </a:rPr>
              <a:t> } </a:t>
            </a:r>
            <a:r>
              <a:rPr lang="ar-EG" sz="5400" dirty="0">
                <a:solidFill>
                  <a:srgbClr val="FF256E"/>
                </a:solidFill>
                <a:effectLst>
                  <a:outerShdw blurRad="38100" dist="38100" dir="2700000" algn="tl">
                    <a:srgbClr val="000000">
                      <a:alpha val="43137"/>
                    </a:srgbClr>
                  </a:outerShdw>
                </a:effectLst>
              </a:rPr>
              <a:t>وَاللَّهُ مَعَ </a:t>
            </a:r>
            <a:r>
              <a:rPr lang="ar-EG" sz="5400" dirty="0" smtClean="0">
                <a:solidFill>
                  <a:srgbClr val="FF256E"/>
                </a:solidFill>
                <a:effectLst>
                  <a:outerShdw blurRad="38100" dist="38100" dir="2700000" algn="tl">
                    <a:srgbClr val="000000">
                      <a:alpha val="43137"/>
                    </a:srgbClr>
                  </a:outerShdw>
                </a:effectLst>
              </a:rPr>
              <a:t>الصَّابِرِينَ </a:t>
            </a:r>
            <a:r>
              <a:rPr lang="en-US" sz="5400" dirty="0" smtClean="0">
                <a:solidFill>
                  <a:srgbClr val="FF256E"/>
                </a:solidFill>
                <a:effectLst>
                  <a:outerShdw blurRad="38100" dist="38100" dir="2700000" algn="tl">
                    <a:srgbClr val="000000">
                      <a:alpha val="43137"/>
                    </a:srgbClr>
                  </a:outerShdw>
                </a:effectLst>
              </a:rPr>
              <a:t> </a:t>
            </a:r>
            <a:r>
              <a:rPr lang="en-US" sz="5400" dirty="0">
                <a:solidFill>
                  <a:srgbClr val="FF256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وهكذا فإن الصابرين في معية الله،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فهو معهم في هدايته ونصره وتوفيقه..</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80188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7343" y="0"/>
            <a:ext cx="9780494" cy="7503459"/>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أوليس أجرهم بغير حساب ..</a:t>
            </a:r>
            <a:br>
              <a:rPr lang="ar-EG" sz="5400" dirty="0" smtClean="0">
                <a:solidFill>
                  <a:srgbClr val="963A7E"/>
                </a:solidFill>
                <a:effectLst>
                  <a:outerShdw blurRad="38100" dist="38100" dir="2700000" algn="tl">
                    <a:srgbClr val="000000">
                      <a:alpha val="43137"/>
                    </a:srgbClr>
                  </a:outerShdw>
                </a:effectLst>
              </a:rPr>
            </a:br>
            <a:r>
              <a:rPr lang="ar-EG" sz="2800" dirty="0" smtClean="0">
                <a:solidFill>
                  <a:srgbClr val="963A7E"/>
                </a:solidFill>
                <a:effectLst>
                  <a:outerShdw blurRad="38100" dist="38100" dir="2700000" algn="tl">
                    <a:srgbClr val="000000">
                      <a:alpha val="43137"/>
                    </a:srgbClr>
                  </a:outerShdw>
                </a:effectLst>
              </a:rPr>
              <a:t/>
            </a:r>
            <a:br>
              <a:rPr lang="ar-EG" sz="28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{إِنَّمَا يُوَفَّى الصَّابِرُونَ أَجْرَهُمْ بِغَيْرِ حِسَابٍ</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2800" dirty="0" smtClean="0">
                <a:solidFill>
                  <a:srgbClr val="963A7E"/>
                </a:solidFill>
                <a:effectLst>
                  <a:outerShdw blurRad="38100" dist="38100" dir="2700000" algn="tl">
                    <a:srgbClr val="000000">
                      <a:alpha val="43137"/>
                    </a:srgbClr>
                  </a:outerShdw>
                </a:effectLst>
              </a:rPr>
              <a:t/>
            </a:r>
            <a:br>
              <a:rPr lang="ar-EG" sz="28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وهل هناك أجر أكبر من معية الله وحفظه لهم؟!</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1488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530" y="564780"/>
            <a:ext cx="10515600" cy="6790764"/>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كل هذا الأمان من مخلوق ضعيف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مثلي ومثلك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لا يقدر على دفع ضر عن نفسه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وإذا واجه مصيرك فسيتركك</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ويرحل,,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6600" dirty="0" smtClean="0">
                <a:solidFill>
                  <a:srgbClr val="FF256E"/>
                </a:solidFill>
                <a:effectLst>
                  <a:outerShdw blurRad="38100" dist="38100" dir="2700000" algn="tl">
                    <a:srgbClr val="000000">
                      <a:alpha val="43137"/>
                    </a:srgbClr>
                  </a:outerShdw>
                </a:effectLst>
              </a:rPr>
              <a:t>لينجو بنفسه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28607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قال </a:t>
            </a:r>
            <a:r>
              <a:rPr lang="ar-EG" sz="5400" u="sng" dirty="0">
                <a:solidFill>
                  <a:srgbClr val="FF256E"/>
                </a:solidFill>
                <a:effectLst>
                  <a:outerShdw blurRad="38100" dist="38100" dir="2700000" algn="tl">
                    <a:srgbClr val="000000">
                      <a:alpha val="43137"/>
                    </a:srgbClr>
                  </a:outerShdw>
                </a:effectLst>
              </a:rPr>
              <a:t>أبو علي الدقاق: </a:t>
            </a:r>
            <a:r>
              <a:rPr lang="ar-EG" sz="4800" dirty="0" smtClean="0"/>
              <a:t/>
            </a:r>
            <a:br>
              <a:rPr lang="ar-EG" sz="4800" dirty="0" smtClean="0"/>
            </a:br>
            <a:r>
              <a:rPr lang="ar-EG" sz="5400" dirty="0">
                <a:solidFill>
                  <a:srgbClr val="963A7E"/>
                </a:solidFill>
                <a:effectLst>
                  <a:outerShdw blurRad="38100" dist="38100" dir="2700000" algn="tl">
                    <a:srgbClr val="000000">
                      <a:alpha val="43137"/>
                    </a:srgbClr>
                  </a:outerShdw>
                </a:effectLst>
              </a:rPr>
              <a:t>«فاز الصابرون بعز </a:t>
            </a:r>
            <a:r>
              <a:rPr lang="ar-EG" sz="5400" dirty="0" smtClean="0">
                <a:solidFill>
                  <a:srgbClr val="963A7E"/>
                </a:solidFill>
                <a:effectLst>
                  <a:outerShdw blurRad="38100" dist="38100" dir="2700000" algn="tl">
                    <a:srgbClr val="000000">
                      <a:alpha val="43137"/>
                    </a:srgbClr>
                  </a:outerShdw>
                </a:effectLst>
              </a:rPr>
              <a:t>الدارين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لأنهم نالوا من </a:t>
            </a:r>
            <a:r>
              <a:rPr lang="ar-EG" sz="5400" dirty="0" smtClean="0">
                <a:solidFill>
                  <a:srgbClr val="963A7E"/>
                </a:solidFill>
                <a:effectLst>
                  <a:outerShdw blurRad="38100" dist="38100" dir="2700000" algn="tl">
                    <a:srgbClr val="000000">
                      <a:alpha val="43137"/>
                    </a:srgbClr>
                  </a:outerShdw>
                </a:effectLst>
              </a:rPr>
              <a:t>الله معيته.</a:t>
            </a: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قال تعالى</a:t>
            </a:r>
            <a:r>
              <a:rPr lang="ar-EG" sz="5400" dirty="0" smtClean="0">
                <a:solidFill>
                  <a:srgbClr val="963A7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
            </a:r>
            <a:br>
              <a:rPr lang="ar-EG" sz="5400" dirty="0">
                <a:solidFill>
                  <a:srgbClr val="FF256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 } </a:t>
            </a:r>
            <a:r>
              <a:rPr lang="ar-EG" sz="5400" dirty="0">
                <a:solidFill>
                  <a:srgbClr val="FF256E"/>
                </a:solidFill>
                <a:effectLst>
                  <a:outerShdw blurRad="38100" dist="38100" dir="2700000" algn="tl">
                    <a:srgbClr val="000000">
                      <a:alpha val="43137"/>
                    </a:srgbClr>
                  </a:outerShdw>
                </a:effectLst>
              </a:rPr>
              <a:t>وَاللَّهُ مَعَ الصَّابِرِينَ </a:t>
            </a:r>
            <a:r>
              <a:rPr lang="en-US" sz="5400" dirty="0">
                <a:solidFill>
                  <a:srgbClr val="FF256E"/>
                </a:solidFill>
                <a:effectLst>
                  <a:outerShdw blurRad="38100" dist="38100" dir="2700000" algn="tl">
                    <a:srgbClr val="000000">
                      <a:alpha val="43137"/>
                    </a:srgbClr>
                  </a:outerShdw>
                </a:effectLst>
              </a:rPr>
              <a:t> </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25559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سادسا: الذكر..</a:t>
            </a:r>
            <a:br>
              <a:rPr lang="ar-EG" sz="5400" u="sng"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قال النبي صلى الله عليه </a:t>
            </a:r>
            <a:r>
              <a:rPr lang="ar-EG" sz="5400" dirty="0" smtClean="0">
                <a:solidFill>
                  <a:srgbClr val="963A7E"/>
                </a:solidFill>
                <a:effectLst>
                  <a:outerShdw blurRad="38100" dist="38100" dir="2700000" algn="tl">
                    <a:srgbClr val="000000">
                      <a:alpha val="43137"/>
                    </a:srgbClr>
                  </a:outerShdw>
                </a:effectLst>
              </a:rPr>
              <a:t>وسلم</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"يقول الله تعالى: أنا عند ظن عبدي بي</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6000" dirty="0">
                <a:solidFill>
                  <a:srgbClr val="FF256E"/>
                </a:solidFill>
                <a:effectLst>
                  <a:outerShdw blurRad="38100" dist="38100" dir="2700000" algn="tl">
                    <a:srgbClr val="000000">
                      <a:alpha val="43137"/>
                    </a:srgbClr>
                  </a:outerShdw>
                </a:effectLst>
              </a:rPr>
              <a:t>وأنا معه إذا ذكرني</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وهنا حكم معلق على شرط </a:t>
            </a:r>
            <a:r>
              <a:rPr lang="ar-EG" sz="5400" dirty="0" smtClean="0">
                <a:solidFill>
                  <a:srgbClr val="FF256E"/>
                </a:solidFill>
                <a:effectLst>
                  <a:outerShdw blurRad="38100" dist="38100" dir="2700000" algn="tl">
                    <a:srgbClr val="000000">
                      <a:alpha val="43137"/>
                    </a:srgbClr>
                  </a:outerShdw>
                </a:effectLst>
              </a:rPr>
              <a:t>« إذا ذكرني»</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يزيد يزيادته وينقص بنقصانه!</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1297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6186" y="-1873771"/>
            <a:ext cx="9780494" cy="7503459"/>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أي على قدر ذكر العبد لله يكون له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من معية الله عز وجل وكلاءته وحفظه ورعايته!</a:t>
            </a:r>
            <a:endParaRPr lang="ar-EG" sz="5400" dirty="0">
              <a:solidFill>
                <a:srgbClr val="963A7E"/>
              </a:solidFill>
              <a:effectLst>
                <a:outerShdw blurRad="38100" dist="38100" dir="2700000" algn="tl">
                  <a:srgbClr val="000000">
                    <a:alpha val="43137"/>
                  </a:srgbClr>
                </a:outerShdw>
              </a:effectLst>
            </a:endParaRPr>
          </a:p>
        </p:txBody>
      </p:sp>
      <p:pic>
        <p:nvPicPr>
          <p:cNvPr id="8194" name="Picture 2" descr="Image result for ‫اللهم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5793331" y="2781487"/>
            <a:ext cx="3800374" cy="4218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59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strips(downLeft)">
                                      <p:cBhvr>
                                        <p:cTn id="10"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2713" y="238960"/>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وفي الحديث الآخر</a:t>
            </a:r>
            <a:r>
              <a:rPr lang="ar-EG" sz="5400" u="sng" dirty="0">
                <a:solidFill>
                  <a:srgbClr val="FF256E"/>
                </a:solidFill>
                <a:effectLst>
                  <a:outerShdw blurRad="38100" dist="38100" dir="2700000" algn="tl">
                    <a:srgbClr val="000000">
                      <a:alpha val="43137"/>
                    </a:srgbClr>
                  </a:outerShdw>
                </a:effectLst>
              </a:rPr>
              <a:t> قال النبي صلى الله </a:t>
            </a:r>
            <a:r>
              <a:rPr lang="ar-EG" sz="5400" u="sng" dirty="0" smtClean="0">
                <a:solidFill>
                  <a:srgbClr val="FF256E"/>
                </a:solidFill>
                <a:effectLst>
                  <a:outerShdw blurRad="38100" dist="38100" dir="2700000" algn="tl">
                    <a:srgbClr val="000000">
                      <a:alpha val="43137"/>
                    </a:srgbClr>
                  </a:outerShdw>
                </a:effectLst>
              </a:rPr>
              <a:t/>
            </a:r>
            <a:br>
              <a:rPr lang="ar-EG" sz="5400" u="sng" dirty="0" smtClean="0">
                <a:solidFill>
                  <a:srgbClr val="FF256E"/>
                </a:solidFill>
                <a:effectLst>
                  <a:outerShdw blurRad="38100" dist="38100" dir="2700000" algn="tl">
                    <a:srgbClr val="000000">
                      <a:alpha val="43137"/>
                    </a:srgbClr>
                  </a:outerShdw>
                </a:effectLst>
              </a:rPr>
            </a:br>
            <a:r>
              <a:rPr lang="ar-EG" sz="5400" u="sng" dirty="0" smtClean="0">
                <a:solidFill>
                  <a:srgbClr val="FF256E"/>
                </a:solidFill>
                <a:effectLst>
                  <a:outerShdw blurRad="38100" dist="38100" dir="2700000" algn="tl">
                    <a:srgbClr val="000000">
                      <a:alpha val="43137"/>
                    </a:srgbClr>
                  </a:outerShdw>
                </a:effectLst>
              </a:rPr>
              <a:t>عليه وسلم:</a:t>
            </a:r>
            <a:br>
              <a:rPr lang="ar-EG" sz="5400" u="sng" dirty="0" smtClean="0">
                <a:solidFill>
                  <a:srgbClr val="FF256E"/>
                </a:solidFill>
                <a:effectLst>
                  <a:outerShdw blurRad="38100" dist="38100" dir="2700000" algn="tl">
                    <a:srgbClr val="000000">
                      <a:alpha val="43137"/>
                    </a:srgbClr>
                  </a:outerShdw>
                </a:effectLst>
              </a:rPr>
            </a:br>
            <a:r>
              <a:rPr lang="ar-EG" sz="4000" u="sng" dirty="0">
                <a:solidFill>
                  <a:srgbClr val="FF256E"/>
                </a:solidFill>
                <a:effectLst>
                  <a:outerShdw blurRad="38100" dist="38100" dir="2700000" algn="tl">
                    <a:srgbClr val="000000">
                      <a:alpha val="43137"/>
                    </a:srgbClr>
                  </a:outerShdw>
                </a:effectLst>
              </a:rPr>
              <a:t/>
            </a:r>
            <a:br>
              <a:rPr lang="ar-EG" sz="4000" u="sng" dirty="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"إن الله عز وجل يقول أنا مع عبدي إذا هو ذكرني وتحركت بي شفتاه</a:t>
            </a:r>
            <a:r>
              <a:rPr lang="ar-EG" sz="5400" b="1" dirty="0"/>
              <a:t>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حسنه الألباني</a:t>
            </a:r>
            <a:endParaRPr lang="ar-EG" sz="36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80623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1472" y="0"/>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يقول الحافظ ابن القيم رحمه الله:</a:t>
            </a:r>
            <a:br>
              <a:rPr lang="ar-EG" sz="5400" u="sng" dirty="0" smtClean="0">
                <a:solidFill>
                  <a:srgbClr val="FF256E"/>
                </a:solidFill>
                <a:effectLst>
                  <a:outerShdw blurRad="38100" dist="38100" dir="2700000" algn="tl">
                    <a:srgbClr val="000000">
                      <a:alpha val="43137"/>
                    </a:srgbClr>
                  </a:outerShdw>
                </a:effectLst>
              </a:rPr>
            </a:br>
            <a:r>
              <a:rPr lang="ar-EG" sz="4000" u="sng" dirty="0">
                <a:solidFill>
                  <a:srgbClr val="FF256E"/>
                </a:solidFill>
                <a:effectLst>
                  <a:outerShdw blurRad="38100" dist="38100" dir="2700000" algn="tl">
                    <a:srgbClr val="000000">
                      <a:alpha val="43137"/>
                    </a:srgbClr>
                  </a:outerShdw>
                </a:effectLst>
              </a:rPr>
              <a:t/>
            </a:r>
            <a:br>
              <a:rPr lang="ar-EG" sz="4000" u="sng" dirty="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«لو لم يكن في الذكر إلا هذه وحدها</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لكفى بها شرفاً وفضلاً»</a:t>
            </a:r>
            <a:br>
              <a:rPr lang="ar-EG" sz="5400" dirty="0" smtClean="0">
                <a:solidFill>
                  <a:srgbClr val="963A7E"/>
                </a:solidFill>
                <a:effectLst>
                  <a:outerShdw blurRad="38100" dist="38100" dir="2700000" algn="tl">
                    <a:srgbClr val="000000">
                      <a:alpha val="43137"/>
                    </a:srgbClr>
                  </a:outerShdw>
                </a:effectLst>
              </a:rPr>
            </a:br>
            <a:r>
              <a:rPr lang="ar-EG" sz="2800" dirty="0" smtClean="0">
                <a:solidFill>
                  <a:srgbClr val="963A7E"/>
                </a:solidFill>
                <a:effectLst>
                  <a:outerShdw blurRad="38100" dist="38100" dir="2700000" algn="tl">
                    <a:srgbClr val="000000">
                      <a:alpha val="43137"/>
                    </a:srgbClr>
                  </a:outerShdw>
                </a:effectLst>
              </a:rPr>
              <a:t/>
            </a:r>
            <a:br>
              <a:rPr lang="ar-EG" sz="2800" dirty="0" smtClean="0">
                <a:solidFill>
                  <a:srgbClr val="963A7E"/>
                </a:solidFill>
                <a:effectLst>
                  <a:outerShdw blurRad="38100" dist="38100" dir="2700000" algn="tl">
                    <a:srgbClr val="000000">
                      <a:alpha val="43137"/>
                    </a:srgbClr>
                  </a:outerShdw>
                </a:effectLst>
              </a:rPr>
            </a:br>
            <a:r>
              <a:rPr lang="ar-EG" sz="5400" u="sng" dirty="0">
                <a:solidFill>
                  <a:srgbClr val="FF256E"/>
                </a:solidFill>
                <a:effectLst>
                  <a:outerShdw blurRad="38100" dist="38100" dir="2700000" algn="tl">
                    <a:srgbClr val="000000">
                      <a:alpha val="43137"/>
                    </a:srgbClr>
                  </a:outerShdw>
                </a:effectLst>
              </a:rPr>
              <a:t>وقال أيضاً:</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«وللذاكر </a:t>
            </a:r>
            <a:r>
              <a:rPr lang="ar-EG" sz="5400" dirty="0">
                <a:solidFill>
                  <a:srgbClr val="963A7E"/>
                </a:solidFill>
                <a:effectLst>
                  <a:outerShdw blurRad="38100" dist="38100" dir="2700000" algn="tl">
                    <a:srgbClr val="000000">
                      <a:alpha val="43137"/>
                    </a:srgbClr>
                  </a:outerShdw>
                </a:effectLst>
              </a:rPr>
              <a:t>من هذه المعية الخاصة نصيبٌ </a:t>
            </a:r>
            <a:r>
              <a:rPr lang="ar-EG" sz="5400" dirty="0" smtClean="0">
                <a:solidFill>
                  <a:srgbClr val="963A7E"/>
                </a:solidFill>
                <a:effectLst>
                  <a:outerShdw blurRad="38100" dist="38100" dir="2700000" algn="tl">
                    <a:srgbClr val="000000">
                      <a:alpha val="43137"/>
                    </a:srgbClr>
                  </a:outerShdw>
                </a:effectLst>
              </a:rPr>
              <a:t>وافرٌ»</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292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1472" y="0"/>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وقال </a:t>
            </a:r>
            <a:r>
              <a:rPr lang="ar-EG" sz="5400" u="sng" dirty="0">
                <a:solidFill>
                  <a:srgbClr val="FF256E"/>
                </a:solidFill>
                <a:effectLst>
                  <a:outerShdw blurRad="38100" dist="38100" dir="2700000" algn="tl">
                    <a:srgbClr val="000000">
                      <a:alpha val="43137"/>
                    </a:srgbClr>
                  </a:outerShdw>
                </a:effectLst>
              </a:rPr>
              <a:t>أيضاً:</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a:t>
            </a:r>
            <a:r>
              <a:rPr lang="ar-EG" sz="5400" dirty="0">
                <a:solidFill>
                  <a:srgbClr val="963A7E"/>
                </a:solidFill>
                <a:effectLst>
                  <a:outerShdw blurRad="38100" dist="38100" dir="2700000" algn="tl">
                    <a:srgbClr val="000000">
                      <a:alpha val="43137"/>
                    </a:srgbClr>
                  </a:outerShdw>
                </a:effectLst>
              </a:rPr>
              <a:t>وهي أخص من المعية الحاصلة للمحسن والمتقي وهي معية لا تدركها العبارة ولا تنالها الصفة وإنما تعلم بالذوق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2400" dirty="0" smtClean="0">
                <a:solidFill>
                  <a:srgbClr val="963A7E"/>
                </a:solidFill>
                <a:effectLst>
                  <a:outerShdw blurRad="38100" dist="38100" dir="2700000" algn="tl">
                    <a:srgbClr val="000000">
                      <a:alpha val="43137"/>
                    </a:srgbClr>
                  </a:outerShdw>
                </a:effectLst>
              </a:rPr>
              <a:t/>
            </a:r>
            <a:br>
              <a:rPr lang="ar-EG" sz="24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فمن أراد تلك المنزلة</a:t>
            </a:r>
            <a:br>
              <a:rPr lang="ar-EG" sz="5400" dirty="0">
                <a:solidFill>
                  <a:srgbClr val="FF256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 فليكن لسانه رطباً بذكر </a:t>
            </a:r>
            <a:r>
              <a:rPr lang="ar-EG" sz="5400" dirty="0" smtClean="0">
                <a:solidFill>
                  <a:srgbClr val="FF256E"/>
                </a:solidFill>
                <a:effectLst>
                  <a:outerShdw blurRad="38100" dist="38100" dir="2700000" algn="tl">
                    <a:srgbClr val="000000">
                      <a:alpha val="43137"/>
                    </a:srgbClr>
                  </a:outerShdw>
                </a:effectLst>
              </a:rPr>
              <a:t>الله!</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3138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a:p>
        </p:txBody>
      </p:sp>
      <p:pic>
        <p:nvPicPr>
          <p:cNvPr id="9218" name="Picture 2" descr="Image result for ‫معية الله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42221" y="1023184"/>
            <a:ext cx="10307557" cy="5153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5245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randombar(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3213" y="-403412"/>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سادسا: االدعاء..</a:t>
            </a:r>
            <a:br>
              <a:rPr lang="ar-EG" sz="5400" u="sng" dirty="0" smtClean="0">
                <a:solidFill>
                  <a:srgbClr val="FF256E"/>
                </a:solidFill>
                <a:effectLst>
                  <a:outerShdw blurRad="38100" dist="38100" dir="2700000" algn="tl">
                    <a:srgbClr val="000000">
                      <a:alpha val="43137"/>
                    </a:srgbClr>
                  </a:outerShdw>
                </a:effectLst>
              </a:rPr>
            </a:br>
            <a:r>
              <a:rPr lang="ar-EG" sz="3200" dirty="0">
                <a:solidFill>
                  <a:srgbClr val="963A7E"/>
                </a:solidFill>
                <a:effectLst>
                  <a:outerShdw blurRad="38100" dist="38100" dir="2700000" algn="tl">
                    <a:srgbClr val="000000">
                      <a:alpha val="43137"/>
                    </a:srgbClr>
                  </a:outerShdw>
                </a:effectLst>
              </a:rPr>
              <a:t/>
            </a:r>
            <a:br>
              <a:rPr lang="ar-EG" sz="3200" dirty="0">
                <a:solidFill>
                  <a:srgbClr val="963A7E"/>
                </a:solidFill>
                <a:effectLst>
                  <a:outerShdw blurRad="38100" dist="38100" dir="2700000" algn="tl">
                    <a:srgbClr val="000000">
                      <a:alpha val="43137"/>
                    </a:srgbClr>
                  </a:outerShdw>
                </a:effectLst>
              </a:rPr>
            </a:br>
            <a:r>
              <a:rPr lang="en-US" sz="5400" dirty="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قال الله عز وجل </a:t>
            </a:r>
            <a:r>
              <a:rPr lang="ar-EG" sz="5400" dirty="0" smtClean="0">
                <a:solidFill>
                  <a:srgbClr val="963A7E"/>
                </a:solidFill>
                <a:effectLst>
                  <a:outerShdw blurRad="38100" dist="38100" dir="2700000" algn="tl">
                    <a:srgbClr val="000000">
                      <a:alpha val="43137"/>
                    </a:srgbClr>
                  </a:outerShdw>
                </a:effectLst>
              </a:rPr>
              <a:t>في الحديث القدسي</a:t>
            </a:r>
            <a:r>
              <a:rPr lang="ar-SA" sz="5400" dirty="0" smtClean="0">
                <a:solidFill>
                  <a:srgbClr val="963A7E"/>
                </a:solidFill>
                <a:effectLst>
                  <a:outerShdw blurRad="38100" dist="38100" dir="2700000" algn="tl">
                    <a:srgbClr val="000000">
                      <a:alpha val="43137"/>
                    </a:srgbClr>
                  </a:outerShdw>
                </a:effectLst>
              </a:rPr>
              <a:t>: </a:t>
            </a:r>
            <a:r>
              <a:rPr lang="en-US" sz="5400" dirty="0" smtClean="0">
                <a:solidFill>
                  <a:srgbClr val="963A7E"/>
                </a:solidFill>
                <a:effectLst>
                  <a:outerShdw blurRad="38100" dist="38100" dir="2700000" algn="tl">
                    <a:srgbClr val="000000">
                      <a:alpha val="43137"/>
                    </a:srgbClr>
                  </a:outerShdw>
                </a:effectLst>
              </a:rPr>
              <a:t/>
            </a:r>
            <a:br>
              <a:rPr lang="en-US"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a:t>
            </a:r>
            <a:r>
              <a:rPr lang="ar-SA" sz="5400" dirty="0" smtClean="0">
                <a:solidFill>
                  <a:srgbClr val="FF256E"/>
                </a:solidFill>
                <a:effectLst>
                  <a:outerShdw blurRad="38100" dist="38100" dir="2700000" algn="tl">
                    <a:srgbClr val="000000">
                      <a:alpha val="43137"/>
                    </a:srgbClr>
                  </a:outerShdw>
                </a:effectLst>
              </a:rPr>
              <a:t>أنا </a:t>
            </a:r>
            <a:r>
              <a:rPr lang="ar-SA" sz="5400" dirty="0">
                <a:solidFill>
                  <a:srgbClr val="FF256E"/>
                </a:solidFill>
                <a:effectLst>
                  <a:outerShdw blurRad="38100" dist="38100" dir="2700000" algn="tl">
                    <a:srgbClr val="000000">
                      <a:alpha val="43137"/>
                    </a:srgbClr>
                  </a:outerShdw>
                </a:effectLst>
              </a:rPr>
              <a:t>عند ظن عبدي بي ، </a:t>
            </a:r>
            <a:r>
              <a:rPr lang="ar-SA" sz="5400" dirty="0" smtClean="0">
                <a:solidFill>
                  <a:srgbClr val="FF256E"/>
                </a:solidFill>
                <a:effectLst>
                  <a:outerShdw blurRad="38100" dist="38100" dir="2700000" algn="tl">
                    <a:srgbClr val="000000">
                      <a:alpha val="43137"/>
                    </a:srgbClr>
                  </a:outerShdw>
                </a:effectLst>
              </a:rPr>
              <a:t>وأنا معه</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إذا </a:t>
            </a:r>
            <a:r>
              <a:rPr lang="ar-SA" sz="5400" dirty="0" smtClean="0">
                <a:solidFill>
                  <a:srgbClr val="FF256E"/>
                </a:solidFill>
                <a:effectLst>
                  <a:outerShdw blurRad="38100" dist="38100" dir="2700000" algn="tl">
                    <a:srgbClr val="000000">
                      <a:alpha val="43137"/>
                    </a:srgbClr>
                  </a:outerShdw>
                </a:effectLst>
              </a:rPr>
              <a:t>دعاني</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en-US" sz="5400" dirty="0">
                <a:solidFill>
                  <a:srgbClr val="963A7E"/>
                </a:solidFill>
                <a:effectLst>
                  <a:outerShdw blurRad="38100" dist="38100" dir="2700000" algn="tl">
                    <a:srgbClr val="000000">
                      <a:alpha val="43137"/>
                    </a:srgbClr>
                  </a:outerShdw>
                </a:effectLst>
              </a:rPr>
              <a:t> </a:t>
            </a:r>
            <a:r>
              <a:rPr lang="ar-SA" sz="3200" dirty="0">
                <a:solidFill>
                  <a:srgbClr val="963A7E"/>
                </a:solidFill>
                <a:effectLst>
                  <a:outerShdw blurRad="38100" dist="38100" dir="2700000" algn="tl">
                    <a:srgbClr val="000000">
                      <a:alpha val="43137"/>
                    </a:srgbClr>
                  </a:outerShdw>
                </a:effectLst>
              </a:rPr>
              <a:t>رواه </a:t>
            </a:r>
            <a:r>
              <a:rPr lang="ar-SA" sz="3200" dirty="0" smtClean="0">
                <a:solidFill>
                  <a:srgbClr val="963A7E"/>
                </a:solidFill>
                <a:effectLst>
                  <a:outerShdw blurRad="38100" dist="38100" dir="2700000" algn="tl">
                    <a:srgbClr val="000000">
                      <a:alpha val="43137"/>
                    </a:srgbClr>
                  </a:outerShdw>
                </a:effectLst>
              </a:rPr>
              <a:t>أحمد</a:t>
            </a: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ولا </a:t>
            </a:r>
            <a:r>
              <a:rPr lang="ar-EG" sz="5400" dirty="0">
                <a:solidFill>
                  <a:srgbClr val="963A7E"/>
                </a:solidFill>
                <a:effectLst>
                  <a:outerShdw blurRad="38100" dist="38100" dir="2700000" algn="tl">
                    <a:srgbClr val="000000">
                      <a:alpha val="43137"/>
                    </a:srgbClr>
                  </a:outerShdw>
                </a:effectLst>
              </a:rPr>
              <a:t>عجب ألم يقل في كتابه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 فَإِنِّي قَرِيبٌ أُجِيبُ دَعْوَةَ الدَّاعِ إِذَا دَعَانِ}</a:t>
            </a:r>
            <a:r>
              <a:rPr lang="ar-EG" sz="3200" dirty="0"/>
              <a:t> </a:t>
            </a:r>
            <a:endParaRPr lang="ar-EG" sz="3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95920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3213" y="-403412"/>
            <a:ext cx="9780494" cy="7503459"/>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فإذا رفعت كفيك للدعاء, فاعلم..</a:t>
            </a:r>
            <a:br>
              <a:rPr lang="ar-EG" sz="54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6600" dirty="0" smtClean="0">
                <a:solidFill>
                  <a:srgbClr val="FF256E"/>
                </a:solidFill>
                <a:effectLst>
                  <a:outerShdw blurRad="38100" dist="38100" dir="2700000" algn="tl">
                    <a:srgbClr val="000000">
                      <a:alpha val="43137"/>
                    </a:srgbClr>
                  </a:outerShdw>
                </a:effectLst>
              </a:rPr>
              <a:t>أن الله معك</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يستجيب دعاؤك</a:t>
            </a:r>
            <a:r>
              <a:rPr lang="ar-EG" sz="6600" dirty="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فأكثر وتيقن بالإجابة..</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66417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15362" name="Picture 2" descr="Image result for ‫معي ربي‬‎"/>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45895" y="-442209"/>
            <a:ext cx="7300209" cy="7300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603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randombar(horizont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530" y="255497"/>
            <a:ext cx="10515600" cy="6790764"/>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فكيف هو حجم الأمان إذا أيقنت..</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7200" dirty="0" smtClean="0">
                <a:solidFill>
                  <a:srgbClr val="FF256E"/>
                </a:solidFill>
                <a:effectLst>
                  <a:outerShdw blurRad="38100" dist="38100" dir="2700000" algn="tl">
                    <a:srgbClr val="000000">
                      <a:alpha val="43137"/>
                    </a:srgbClr>
                  </a:outerShdw>
                </a:effectLst>
              </a:rPr>
              <a:t> أن الله معك !</a:t>
            </a:r>
            <a:br>
              <a:rPr lang="ar-EG" sz="72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صاحب الجبروت والملكوت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رب كل شيء..</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وكل شيء لا يخرج من ملكه !!</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43973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dirty="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إِنَّ معي رَبِّي سَيَهْدِينِ</a:t>
            </a:r>
            <a:r>
              <a:rPr lang="ar-EG" sz="5400" dirty="0">
                <a:solidFill>
                  <a:srgbClr val="FF256E"/>
                </a:solidFill>
                <a:effectLst>
                  <a:outerShdw blurRad="38100" dist="38100" dir="2700000" algn="tl">
                    <a:srgbClr val="000000">
                      <a:alpha val="43137"/>
                    </a:srgbClr>
                  </a:outerShdw>
                </a:effectLst>
              </a:rPr>
              <a:t> ) </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2000" dirty="0" smtClean="0">
                <a:solidFill>
                  <a:srgbClr val="FF256E"/>
                </a:solidFill>
                <a:effectLst>
                  <a:outerShdw blurRad="38100" dist="38100" dir="2700000" algn="tl">
                    <a:srgbClr val="000000">
                      <a:alpha val="43137"/>
                    </a:srgbClr>
                  </a:outerShdw>
                </a:effectLst>
              </a:rPr>
              <a:t/>
            </a:r>
            <a:br>
              <a:rPr lang="ar-EG" sz="20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اجعلها شعارك</a:t>
            </a:r>
            <a:br>
              <a:rPr lang="ar-EG" sz="5400" dirty="0" smtClean="0">
                <a:solidFill>
                  <a:srgbClr val="FF256E"/>
                </a:solidFill>
                <a:effectLst>
                  <a:outerShdw blurRad="38100" dist="38100" dir="2700000" algn="tl">
                    <a:srgbClr val="000000">
                      <a:alpha val="43137"/>
                    </a:srgbClr>
                  </a:outerShdw>
                </a:effectLst>
              </a:rPr>
            </a:br>
            <a:r>
              <a:rPr lang="ar-EG" sz="2000" dirty="0" smtClean="0">
                <a:effectLst>
                  <a:outerShdw blurRad="38100" dist="38100" dir="2700000" algn="tl">
                    <a:srgbClr val="000000">
                      <a:alpha val="43137"/>
                    </a:srgbClr>
                  </a:outerShdw>
                </a:effectLst>
              </a:rPr>
              <a:t/>
            </a:r>
            <a:br>
              <a:rPr lang="ar-EG" sz="2000" dirty="0" smtClean="0">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ولتكن </a:t>
            </a:r>
            <a:r>
              <a:rPr lang="ar-SA" sz="5400" dirty="0" smtClean="0">
                <a:solidFill>
                  <a:srgbClr val="963A7E"/>
                </a:solidFill>
                <a:effectLst>
                  <a:outerShdw blurRad="38100" dist="38100" dir="2700000" algn="tl">
                    <a:srgbClr val="000000">
                      <a:alpha val="43137"/>
                    </a:srgbClr>
                  </a:outerShdw>
                </a:effectLst>
              </a:rPr>
              <a:t>ح</a:t>
            </a:r>
            <a:r>
              <a:rPr lang="ar-EG" sz="5400" dirty="0" smtClean="0">
                <a:solidFill>
                  <a:srgbClr val="963A7E"/>
                </a:solidFill>
                <a:effectLst>
                  <a:outerShdw blurRad="38100" dist="38100" dir="2700000" algn="tl">
                    <a:srgbClr val="000000">
                      <a:alpha val="43137"/>
                    </a:srgbClr>
                  </a:outerShdw>
                </a:effectLst>
              </a:rPr>
              <a:t>َ</a:t>
            </a:r>
            <a:r>
              <a:rPr lang="ar-SA" sz="5400" dirty="0" smtClean="0">
                <a:solidFill>
                  <a:srgbClr val="963A7E"/>
                </a:solidFill>
                <a:effectLst>
                  <a:outerShdw blurRad="38100" dist="38100" dir="2700000" algn="tl">
                    <a:srgbClr val="000000">
                      <a:alpha val="43137"/>
                    </a:srgbClr>
                  </a:outerShdw>
                </a:effectLst>
              </a:rPr>
              <a:t>س</a:t>
            </a:r>
            <a:r>
              <a:rPr lang="ar-EG" sz="5400" dirty="0" smtClean="0">
                <a:solidFill>
                  <a:srgbClr val="963A7E"/>
                </a:solidFill>
                <a:effectLst>
                  <a:outerShdw blurRad="38100" dist="38100" dir="2700000" algn="tl">
                    <a:srgbClr val="000000">
                      <a:alpha val="43137"/>
                    </a:srgbClr>
                  </a:outerShdw>
                </a:effectLst>
              </a:rPr>
              <a:t>َ</a:t>
            </a:r>
            <a:r>
              <a:rPr lang="ar-SA" sz="5400" dirty="0" smtClean="0">
                <a:solidFill>
                  <a:srgbClr val="963A7E"/>
                </a:solidFill>
                <a:effectLst>
                  <a:outerShdw blurRad="38100" dist="38100" dir="2700000" algn="tl">
                    <a:srgbClr val="000000">
                      <a:alpha val="43137"/>
                    </a:srgbClr>
                  </a:outerShdw>
                </a:effectLst>
              </a:rPr>
              <a:t>ن</a:t>
            </a:r>
            <a:r>
              <a:rPr lang="ar-EG" sz="5400" dirty="0" smtClean="0">
                <a:solidFill>
                  <a:srgbClr val="963A7E"/>
                </a:solidFill>
                <a:effectLst>
                  <a:outerShdw blurRad="38100" dist="38100" dir="2700000" algn="tl">
                    <a:srgbClr val="000000">
                      <a:alpha val="43137"/>
                    </a:srgbClr>
                  </a:outerShdw>
                </a:effectLst>
              </a:rPr>
              <a:t>َ</a:t>
            </a:r>
            <a:r>
              <a:rPr lang="ar-SA" sz="5400" dirty="0" smtClean="0">
                <a:solidFill>
                  <a:srgbClr val="963A7E"/>
                </a:solidFill>
                <a:effectLst>
                  <a:outerShdw blurRad="38100" dist="38100" dir="2700000" algn="tl">
                    <a:srgbClr val="000000">
                      <a:alpha val="43137"/>
                    </a:srgbClr>
                  </a:outerShdw>
                </a:effectLst>
              </a:rPr>
              <a:t> الظن</a:t>
            </a:r>
            <a:r>
              <a:rPr lang="ar-EG" sz="5400" dirty="0">
                <a:solidFill>
                  <a:srgbClr val="963A7E"/>
                </a:solidFill>
                <a:effectLst>
                  <a:outerShdw blurRad="38100" dist="38100" dir="2700000" algn="tl">
                    <a:srgbClr val="000000">
                      <a:alpha val="43137"/>
                    </a:srgbClr>
                  </a:outerShdw>
                </a:effectLst>
              </a:rPr>
              <a:t>ِ</a:t>
            </a: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بالله </a:t>
            </a:r>
            <a:r>
              <a:rPr lang="ar-SA" sz="5400" dirty="0" smtClean="0">
                <a:solidFill>
                  <a:srgbClr val="963A7E"/>
                </a:solidFill>
                <a:effectLst>
                  <a:outerShdw blurRad="38100" dist="38100" dir="2700000" algn="tl">
                    <a:srgbClr val="000000">
                      <a:alpha val="43137"/>
                    </a:srgbClr>
                  </a:outerShdw>
                </a:effectLst>
              </a:rPr>
              <a:t>و</a:t>
            </a:r>
            <a:r>
              <a:rPr lang="ar-EG" sz="5400" dirty="0" smtClean="0">
                <a:solidFill>
                  <a:srgbClr val="963A7E"/>
                </a:solidFill>
                <a:effectLst>
                  <a:outerShdw blurRad="38100" dist="38100" dir="2700000" algn="tl">
                    <a:srgbClr val="000000">
                      <a:alpha val="43137"/>
                    </a:srgbClr>
                  </a:outerShdw>
                </a:effectLst>
              </a:rPr>
              <a:t>تفائل</a:t>
            </a: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مهما كانت </a:t>
            </a:r>
            <a:r>
              <a:rPr lang="ar-SA" sz="5400" dirty="0" smtClean="0">
                <a:solidFill>
                  <a:srgbClr val="963A7E"/>
                </a:solidFill>
                <a:effectLst>
                  <a:outerShdw blurRad="38100" dist="38100" dir="2700000" algn="tl">
                    <a:srgbClr val="000000">
                      <a:alpha val="43137"/>
                    </a:srgbClr>
                  </a:outerShdw>
                </a:effectLst>
              </a:rPr>
              <a:t>الأحوال،</a:t>
            </a:r>
            <a:r>
              <a:rPr lang="ar-EG" sz="5400" dirty="0" smtClean="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فما </a:t>
            </a:r>
            <a:r>
              <a:rPr lang="ar-SA" sz="5400" dirty="0">
                <a:solidFill>
                  <a:srgbClr val="963A7E"/>
                </a:solidFill>
                <a:effectLst>
                  <a:outerShdw blurRad="38100" dist="38100" dir="2700000" algn="tl">
                    <a:srgbClr val="000000">
                      <a:alpha val="43137"/>
                    </a:srgbClr>
                  </a:outerShdw>
                </a:effectLst>
              </a:rPr>
              <a:t>بين قولهم</a:t>
            </a:r>
            <a:r>
              <a:rPr lang="ar-EG" sz="5400" dirty="0">
                <a:solidFill>
                  <a:srgbClr val="963A7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إِنَّا لَمُدْرَكُونَ</a:t>
            </a:r>
            <a:r>
              <a:rPr lang="ar-EG" sz="5400" dirty="0">
                <a:solidFill>
                  <a:srgbClr val="FF256E"/>
                </a:solidFill>
                <a:effectLst>
                  <a:outerShdw blurRad="38100" dist="38100" dir="2700000" algn="tl">
                    <a:srgbClr val="000000">
                      <a:alpha val="43137"/>
                    </a:srgbClr>
                  </a:outerShdw>
                </a:effectLst>
              </a:rPr>
              <a:t> ) </a:t>
            </a:r>
            <a:r>
              <a:rPr lang="ar-SA" sz="5400" dirty="0">
                <a:solidFill>
                  <a:srgbClr val="963A7E"/>
                </a:solidFill>
                <a:effectLst>
                  <a:outerShdw blurRad="38100" dist="38100" dir="2700000" algn="tl">
                    <a:srgbClr val="000000">
                      <a:alpha val="43137"/>
                    </a:srgbClr>
                  </a:outerShdw>
                </a:effectLst>
              </a:rPr>
              <a:t>وغرق عدوهم إلا قول موسى بيقين</a:t>
            </a:r>
            <a:r>
              <a:rPr lang="ar-EG" sz="5400" dirty="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2800" dirty="0" smtClean="0">
                <a:effectLst>
                  <a:outerShdw blurRad="38100" dist="38100" dir="2700000" algn="tl">
                    <a:srgbClr val="000000">
                      <a:alpha val="43137"/>
                    </a:srgbClr>
                  </a:outerShdw>
                </a:effectLst>
              </a:rPr>
              <a:t/>
            </a:r>
            <a:br>
              <a:rPr lang="ar-EG" sz="2800" dirty="0" smtClean="0">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إِنَّ معي رَبِّي سَيَهْدِينِ</a:t>
            </a:r>
            <a:r>
              <a:rPr lang="ar-EG" sz="5400" dirty="0">
                <a:solidFill>
                  <a:srgbClr val="FF256E"/>
                </a:solidFill>
                <a:effectLst>
                  <a:outerShdw blurRad="38100" dist="38100" dir="2700000" algn="tl">
                    <a:srgbClr val="000000">
                      <a:alpha val="43137"/>
                    </a:srgbClr>
                  </a:outerShdw>
                </a:effectLst>
              </a:rPr>
              <a:t> ) </a:t>
            </a:r>
            <a:endParaRPr lang="ar-EG" sz="3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42714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011" y="1452281"/>
            <a:ext cx="10515600" cy="4007223"/>
          </a:xfrm>
        </p:spPr>
        <p:txBody>
          <a:bodyPr>
            <a:noAutofit/>
          </a:bodyPr>
          <a:lstStyle/>
          <a:p>
            <a:pPr algn="ctr" fontAlgn="base"/>
            <a:r>
              <a:rPr lang="ar-SA" sz="4800" dirty="0">
                <a:solidFill>
                  <a:srgbClr val="963A7E"/>
                </a:solidFill>
                <a:effectLst>
                  <a:outerShdw blurRad="38100" dist="38100" dir="2700000" algn="tl">
                    <a:srgbClr val="000000">
                      <a:alpha val="43137"/>
                    </a:srgbClr>
                  </a:outerShdw>
                </a:effectLst>
              </a:rPr>
              <a:t>لو سدت الدروب و أغلقت الأبواب ، </a:t>
            </a:r>
            <a:r>
              <a:rPr lang="en-US" sz="4800" dirty="0">
                <a:solidFill>
                  <a:srgbClr val="963A7E"/>
                </a:solidFill>
                <a:effectLst>
                  <a:outerShdw blurRad="38100" dist="38100" dir="2700000" algn="tl">
                    <a:srgbClr val="000000">
                      <a:alpha val="43137"/>
                    </a:srgbClr>
                  </a:outerShdw>
                </a:effectLst>
              </a:rPr>
              <a:t/>
            </a:r>
            <a:br>
              <a:rPr lang="en-US" sz="4800" dirty="0">
                <a:solidFill>
                  <a:srgbClr val="963A7E"/>
                </a:solidFill>
                <a:effectLst>
                  <a:outerShdw blurRad="38100" dist="38100" dir="2700000" algn="tl">
                    <a:srgbClr val="000000">
                      <a:alpha val="43137"/>
                    </a:srgbClr>
                  </a:outerShdw>
                </a:effectLst>
              </a:rPr>
            </a:br>
            <a:r>
              <a:rPr lang="ar-SA" sz="4800" dirty="0">
                <a:solidFill>
                  <a:srgbClr val="FF256E"/>
                </a:solidFill>
                <a:effectLst>
                  <a:outerShdw blurRad="38100" dist="38100" dir="2700000" algn="tl">
                    <a:srgbClr val="000000">
                      <a:alpha val="43137"/>
                    </a:srgbClr>
                  </a:outerShdw>
                </a:effectLst>
              </a:rPr>
              <a:t>ا</a:t>
            </a:r>
            <a:r>
              <a:rPr lang="ar-SA" sz="5400" dirty="0">
                <a:solidFill>
                  <a:srgbClr val="FF256E"/>
                </a:solidFill>
                <a:effectLst>
                  <a:outerShdw blurRad="38100" dist="38100" dir="2700000" algn="tl">
                    <a:srgbClr val="000000">
                      <a:alpha val="43137"/>
                    </a:srgbClr>
                  </a:outerShdw>
                </a:effectLst>
              </a:rPr>
              <a:t>لله في كل خطب حسبنا ،</a:t>
            </a:r>
            <a:r>
              <a:rPr lang="ar-EG" sz="5400" dirty="0">
                <a:solidFill>
                  <a:srgbClr val="FF256E"/>
                </a:solidFill>
                <a:effectLst>
                  <a:outerShdw blurRad="38100" dist="38100" dir="2700000" algn="tl">
                    <a:srgbClr val="000000">
                      <a:alpha val="43137"/>
                    </a:srgbClr>
                  </a:outerShdw>
                </a:effectLst>
              </a:rPr>
              <a:t/>
            </a:r>
            <a:br>
              <a:rPr lang="ar-EG" sz="5400" dirty="0">
                <a:solidFill>
                  <a:srgbClr val="FF256E"/>
                </a:solidFill>
                <a:effectLst>
                  <a:outerShdw blurRad="38100" dist="38100" dir="2700000" algn="tl">
                    <a:srgbClr val="000000">
                      <a:alpha val="43137"/>
                    </a:srgbClr>
                  </a:outerShdw>
                </a:effectLst>
              </a:rPr>
            </a:br>
            <a:r>
              <a:rPr lang="ar-SA" sz="5400" dirty="0">
                <a:solidFill>
                  <a:srgbClr val="FF256E"/>
                </a:solidFill>
                <a:effectLst>
                  <a:outerShdw blurRad="38100" dist="38100" dir="2700000" algn="tl">
                    <a:srgbClr val="000000">
                      <a:alpha val="43137"/>
                    </a:srgbClr>
                  </a:outerShdw>
                </a:effectLst>
              </a:rPr>
              <a:t> و كفى إليه نرفع شكوانا و نبتهل</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
            </a:r>
            <a:br>
              <a:rPr lang="ar-EG" sz="5400" dirty="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حتى </a:t>
            </a:r>
            <a:r>
              <a:rPr lang="ar-SA" sz="5400" dirty="0" smtClean="0">
                <a:solidFill>
                  <a:srgbClr val="963A7E"/>
                </a:solidFill>
                <a:effectLst>
                  <a:outerShdw blurRad="38100" dist="38100" dir="2700000" algn="tl">
                    <a:srgbClr val="000000">
                      <a:alpha val="43137"/>
                    </a:srgbClr>
                  </a:outerShdw>
                </a:effectLst>
              </a:rPr>
              <a:t>إن </a:t>
            </a:r>
            <a:r>
              <a:rPr lang="ar-SA" sz="5400" dirty="0">
                <a:solidFill>
                  <a:srgbClr val="963A7E"/>
                </a:solidFill>
                <a:effectLst>
                  <a:outerShdw blurRad="38100" dist="38100" dir="2700000" algn="tl">
                    <a:srgbClr val="000000">
                      <a:alpha val="43137"/>
                    </a:srgbClr>
                  </a:outerShdw>
                </a:effectLst>
              </a:rPr>
              <a:t>مسنا الضر أو ضاقت بنا </a:t>
            </a:r>
            <a:r>
              <a:rPr lang="ar-SA" sz="5400" dirty="0" smtClean="0">
                <a:solidFill>
                  <a:srgbClr val="963A7E"/>
                </a:solidFill>
                <a:effectLst>
                  <a:outerShdw blurRad="38100" dist="38100" dir="2700000" algn="tl">
                    <a:srgbClr val="000000">
                      <a:alpha val="43137"/>
                    </a:srgbClr>
                  </a:outerShdw>
                </a:effectLst>
              </a:rPr>
              <a:t>الحيل</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فلن يخيب لنا في ربنا </a:t>
            </a:r>
            <a:r>
              <a:rPr lang="ar-SA" sz="5400" dirty="0" smtClean="0">
                <a:solidFill>
                  <a:srgbClr val="FF256E"/>
                </a:solidFill>
                <a:effectLst>
                  <a:outerShdw blurRad="38100" dist="38100" dir="2700000" algn="tl">
                    <a:srgbClr val="000000">
                      <a:alpha val="43137"/>
                    </a:srgbClr>
                  </a:outerShdw>
                </a:effectLst>
              </a:rPr>
              <a:t>أمل</a:t>
            </a:r>
            <a:r>
              <a:rPr lang="ar-EG" sz="5400" dirty="0" smtClean="0">
                <a:solidFill>
                  <a:srgbClr val="FF256E"/>
                </a:solidFill>
                <a:effectLst>
                  <a:outerShdw blurRad="38100" dist="38100" dir="2700000" algn="tl">
                    <a:srgbClr val="000000">
                      <a:alpha val="43137"/>
                    </a:srgbClr>
                  </a:outerShdw>
                </a:effectLst>
              </a:rPr>
              <a:t>!</a:t>
            </a:r>
            <a:endParaRPr lang="en-US"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7416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011" y="1452281"/>
            <a:ext cx="10515600" cy="4007223"/>
          </a:xfrm>
        </p:spPr>
        <p:txBody>
          <a:bodyPr>
            <a:noAutofit/>
          </a:bodyPr>
          <a:lstStyle/>
          <a:p>
            <a:pPr algn="ctr"/>
            <a:r>
              <a:rPr lang="ar-SA" sz="6000" dirty="0" smtClean="0">
                <a:solidFill>
                  <a:srgbClr val="963A7E"/>
                </a:solidFill>
                <a:effectLst>
                  <a:outerShdw blurRad="38100" dist="38100" dir="2700000" algn="tl">
                    <a:srgbClr val="000000">
                      <a:alpha val="43137"/>
                    </a:srgbClr>
                  </a:outerShdw>
                </a:effectLst>
              </a:rPr>
              <a:t>و </a:t>
            </a:r>
            <a:r>
              <a:rPr lang="ar-SA" sz="6000" dirty="0">
                <a:solidFill>
                  <a:srgbClr val="963A7E"/>
                </a:solidFill>
                <a:effectLst>
                  <a:outerShdw blurRad="38100" dist="38100" dir="2700000" algn="tl">
                    <a:srgbClr val="000000">
                      <a:alpha val="43137"/>
                    </a:srgbClr>
                  </a:outerShdw>
                </a:effectLst>
              </a:rPr>
              <a:t>ردد دوما </a:t>
            </a:r>
            <a:r>
              <a:rPr lang="ar-SA" sz="6000" dirty="0" smtClean="0">
                <a:solidFill>
                  <a:srgbClr val="963A7E"/>
                </a:solidFill>
                <a:effectLst>
                  <a:outerShdw blurRad="38100" dist="38100" dir="2700000" algn="tl">
                    <a:srgbClr val="000000">
                      <a:alpha val="43137"/>
                    </a:srgbClr>
                  </a:outerShdw>
                </a:effectLst>
              </a:rPr>
              <a:t>:</a:t>
            </a:r>
            <a:r>
              <a:rPr lang="ar-EG" sz="6000" dirty="0" smtClean="0">
                <a:solidFill>
                  <a:srgbClr val="963A7E"/>
                </a:solidFill>
                <a:effectLst>
                  <a:outerShdw blurRad="38100" dist="38100" dir="2700000" algn="tl">
                    <a:srgbClr val="000000">
                      <a:alpha val="43137"/>
                    </a:srgbClr>
                  </a:outerShdw>
                </a:effectLst>
              </a:rPr>
              <a:t/>
            </a:r>
            <a:br>
              <a:rPr lang="ar-EG" sz="6000" dirty="0" smtClean="0">
                <a:solidFill>
                  <a:srgbClr val="963A7E"/>
                </a:solidFill>
                <a:effectLst>
                  <a:outerShdw blurRad="38100" dist="38100" dir="2700000" algn="tl">
                    <a:srgbClr val="000000">
                      <a:alpha val="43137"/>
                    </a:srgbClr>
                  </a:outerShdw>
                </a:effectLst>
              </a:rPr>
            </a:br>
            <a:r>
              <a:rPr lang="en-US" sz="3200" dirty="0" smtClean="0">
                <a:solidFill>
                  <a:srgbClr val="FF256E"/>
                </a:solidFill>
                <a:effectLst>
                  <a:outerShdw blurRad="38100" dist="38100" dir="2700000" algn="tl">
                    <a:srgbClr val="000000">
                      <a:alpha val="43137"/>
                    </a:srgbClr>
                  </a:outerShdw>
                </a:effectLst>
              </a:rPr>
              <a:t/>
            </a:r>
            <a:br>
              <a:rPr lang="en-US" sz="3200" dirty="0" smtClean="0">
                <a:solidFill>
                  <a:srgbClr val="FF256E"/>
                </a:solidFill>
                <a:effectLst>
                  <a:outerShdw blurRad="38100" dist="38100" dir="2700000" algn="tl">
                    <a:srgbClr val="000000">
                      <a:alpha val="43137"/>
                    </a:srgbClr>
                  </a:outerShdw>
                </a:effectLst>
              </a:rPr>
            </a:br>
            <a:r>
              <a:rPr lang="ar-SA" sz="8000" dirty="0" smtClean="0">
                <a:solidFill>
                  <a:srgbClr val="FF256E"/>
                </a:solidFill>
                <a:effectLst>
                  <a:outerShdw blurRad="38100" dist="38100" dir="2700000" algn="tl">
                    <a:srgbClr val="000000">
                      <a:alpha val="43137"/>
                    </a:srgbClr>
                  </a:outerShdw>
                </a:effectLst>
              </a:rPr>
              <a:t> </a:t>
            </a:r>
            <a:r>
              <a:rPr lang="ar-SA" sz="8000" dirty="0">
                <a:solidFill>
                  <a:srgbClr val="FF256E"/>
                </a:solidFill>
                <a:effectLst>
                  <a:outerShdw blurRad="38100" dist="38100" dir="2700000" algn="tl">
                    <a:srgbClr val="000000">
                      <a:alpha val="43137"/>
                    </a:srgbClr>
                  </a:outerShdw>
                </a:effectLst>
              </a:rPr>
              <a:t>( إِنَّ مَعِيَ رَبِّي </a:t>
            </a:r>
            <a:r>
              <a:rPr lang="ar-SA" sz="8000" dirty="0" smtClean="0">
                <a:solidFill>
                  <a:srgbClr val="FF256E"/>
                </a:solidFill>
                <a:effectLst>
                  <a:outerShdw blurRad="38100" dist="38100" dir="2700000" algn="tl">
                    <a:srgbClr val="000000">
                      <a:alpha val="43137"/>
                    </a:srgbClr>
                  </a:outerShdw>
                </a:effectLst>
              </a:rPr>
              <a:t>سَيَهْدِينِ</a:t>
            </a:r>
            <a:r>
              <a:rPr lang="en-US" sz="8000" dirty="0" smtClean="0">
                <a:solidFill>
                  <a:srgbClr val="FF256E"/>
                </a:solidFill>
                <a:effectLst>
                  <a:outerShdw blurRad="38100" dist="38100" dir="2700000" algn="tl">
                    <a:srgbClr val="000000">
                      <a:alpha val="43137"/>
                    </a:srgbClr>
                  </a:outerShdw>
                </a:effectLst>
              </a:rPr>
              <a:t>(</a:t>
            </a:r>
            <a:endParaRPr lang="en-US" sz="80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7711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dirty="0"/>
          </a:p>
        </p:txBody>
      </p:sp>
      <p:pic>
        <p:nvPicPr>
          <p:cNvPr id="3074" name="Picture 2" descr="Image result for ‫دعاء 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2172" y="1252732"/>
            <a:ext cx="7366578" cy="294663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اللهم 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4291" y="3597641"/>
            <a:ext cx="5490148" cy="2196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64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randombar(horizontal)">
                                      <p:cBhvr>
                                        <p:cTn id="7" dur="500"/>
                                        <p:tgtEl>
                                          <p:spTgt spid="3074"/>
                                        </p:tgtEl>
                                      </p:cBhvr>
                                    </p:animEffect>
                                  </p:childTnLst>
                                </p:cTn>
                              </p:par>
                              <p:par>
                                <p:cTn id="8" presetID="14" presetClass="entr" presetSubtype="1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randombar(horizontal)">
                                      <p:cBhvr>
                                        <p:cTn id="10"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101744" y="134470"/>
            <a:ext cx="5456935" cy="61587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411046" y="1888283"/>
            <a:ext cx="10515600" cy="1325563"/>
          </a:xfrm>
        </p:spPr>
        <p:txBody>
          <a:bodyPr>
            <a:noAutofit/>
          </a:bodyPr>
          <a:lstStyle/>
          <a:p>
            <a:pPr algn="ctr"/>
            <a:r>
              <a:rPr lang="ar-EG" sz="4000" dirty="0" smtClean="0">
                <a:solidFill>
                  <a:srgbClr val="963A7E"/>
                </a:solidFill>
                <a:effectLst>
                  <a:outerShdw blurRad="38100" dist="38100" dir="2700000" algn="tl">
                    <a:srgbClr val="000000">
                      <a:alpha val="43137"/>
                    </a:srgbClr>
                  </a:outerShdw>
                </a:effectLst>
              </a:rPr>
              <a:t>مع تحيات..</a:t>
            </a:r>
            <a:br>
              <a:rPr lang="ar-EG" sz="40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الداعية الفاضلة..</a:t>
            </a:r>
            <a:br>
              <a:rPr lang="ar-EG" sz="4000" dirty="0" smtClean="0">
                <a:solidFill>
                  <a:srgbClr val="963A7E"/>
                </a:solidFill>
                <a:effectLst>
                  <a:outerShdw blurRad="38100" dist="38100" dir="2700000" algn="tl">
                    <a:srgbClr val="000000">
                      <a:alpha val="43137"/>
                    </a:srgbClr>
                  </a:outerShdw>
                </a:effectLst>
              </a:rPr>
            </a:br>
            <a:r>
              <a:rPr lang="ar-EG" sz="4800" dirty="0" smtClean="0">
                <a:solidFill>
                  <a:srgbClr val="FF256E"/>
                </a:solidFill>
                <a:effectLst>
                  <a:outerShdw blurRad="38100" dist="38100" dir="2700000" algn="tl">
                    <a:srgbClr val="000000">
                      <a:alpha val="43137"/>
                    </a:srgbClr>
                  </a:outerShdw>
                </a:effectLst>
              </a:rPr>
              <a:t> أم فادي </a:t>
            </a:r>
            <a:endParaRPr lang="ar-EG" sz="4000" dirty="0">
              <a:solidFill>
                <a:srgbClr val="FF256E"/>
              </a:solidFill>
              <a:effectLst>
                <a:outerShdw blurRad="38100" dist="38100" dir="2700000" algn="tl">
                  <a:srgbClr val="000000">
                    <a:alpha val="43137"/>
                  </a:srgbClr>
                </a:outerShdw>
              </a:effectLst>
            </a:endParaRPr>
          </a:p>
        </p:txBody>
      </p:sp>
      <p:pic>
        <p:nvPicPr>
          <p:cNvPr id="2056" name="Picture 8" descr="Image result for ‫اللهم 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168720">
            <a:off x="3757194" y="8515"/>
            <a:ext cx="3378544" cy="3378544"/>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اللهم 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029752" y="5090971"/>
            <a:ext cx="2943225" cy="184785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اللهم 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411046" y="3544985"/>
            <a:ext cx="3649321" cy="3091972"/>
          </a:xfrm>
          <a:prstGeom prst="rect">
            <a:avLst/>
          </a:prstGeom>
          <a:noFill/>
          <a:extLst>
            <a:ext uri="{909E8E84-426E-40DD-AFC4-6F175D3DCCD1}">
              <a14:hiddenFill xmlns:a14="http://schemas.microsoft.com/office/drawing/2010/main">
                <a:solidFill>
                  <a:srgbClr val="FFFFFF"/>
                </a:solidFill>
              </a14:hiddenFill>
            </a:ext>
          </a:extLst>
        </p:spPr>
      </p:pic>
      <p:pic>
        <p:nvPicPr>
          <p:cNvPr id="7" name="صورة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2498720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fade">
                                      <p:cBhvr>
                                        <p:cTn id="7" dur="500"/>
                                        <p:tgtEl>
                                          <p:spTgt spid="20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2056"/>
                                        </p:tgtEl>
                                        <p:attrNameLst>
                                          <p:attrName>style.visibility</p:attrName>
                                        </p:attrNameLst>
                                      </p:cBhvr>
                                      <p:to>
                                        <p:strVal val="visible"/>
                                      </p:to>
                                    </p:set>
                                    <p:animEffect transition="in" filter="fade">
                                      <p:cBhvr>
                                        <p:cTn id="13" dur="500"/>
                                        <p:tgtEl>
                                          <p:spTgt spid="2056"/>
                                        </p:tgtEl>
                                      </p:cBhvr>
                                    </p:animEffect>
                                  </p:childTnLst>
                                </p:cTn>
                              </p:par>
                              <p:par>
                                <p:cTn id="14" presetID="10" presetClass="entr" presetSubtype="0" fill="hold" nodeType="withEffect">
                                  <p:stCondLst>
                                    <p:cond delay="0"/>
                                  </p:stCondLst>
                                  <p:childTnLst>
                                    <p:set>
                                      <p:cBhvr>
                                        <p:cTn id="15" dur="1" fill="hold">
                                          <p:stCondLst>
                                            <p:cond delay="0"/>
                                          </p:stCondLst>
                                        </p:cTn>
                                        <p:tgtEl>
                                          <p:spTgt spid="2060"/>
                                        </p:tgtEl>
                                        <p:attrNameLst>
                                          <p:attrName>style.visibility</p:attrName>
                                        </p:attrNameLst>
                                      </p:cBhvr>
                                      <p:to>
                                        <p:strVal val="visible"/>
                                      </p:to>
                                    </p:set>
                                    <p:animEffect transition="in" filter="fade">
                                      <p:cBhvr>
                                        <p:cTn id="16" dur="500"/>
                                        <p:tgtEl>
                                          <p:spTgt spid="2060"/>
                                        </p:tgtEl>
                                      </p:cBhvr>
                                    </p:animEffect>
                                  </p:childTnLst>
                                </p:cTn>
                              </p:par>
                              <p:par>
                                <p:cTn id="17" presetID="10" presetClass="entr" presetSubtype="0" fill="hold" nodeType="withEffect">
                                  <p:stCondLst>
                                    <p:cond delay="0"/>
                                  </p:stCondLst>
                                  <p:childTnLst>
                                    <p:set>
                                      <p:cBhvr>
                                        <p:cTn id="18" dur="1" fill="hold">
                                          <p:stCondLst>
                                            <p:cond delay="0"/>
                                          </p:stCondLst>
                                        </p:cTn>
                                        <p:tgtEl>
                                          <p:spTgt spid="2058"/>
                                        </p:tgtEl>
                                        <p:attrNameLst>
                                          <p:attrName>style.visibility</p:attrName>
                                        </p:attrNameLst>
                                      </p:cBhvr>
                                      <p:to>
                                        <p:strVal val="visible"/>
                                      </p:to>
                                    </p:set>
                                    <p:animEffect transition="in" filter="fade">
                                      <p:cBhvr>
                                        <p:cTn id="19" dur="500"/>
                                        <p:tgtEl>
                                          <p:spTgt spid="2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1021976"/>
            <a:ext cx="10515600" cy="6790764"/>
          </a:xfrm>
        </p:spPr>
        <p:txBody>
          <a:bodyPr>
            <a:noAutofit/>
          </a:bodyPr>
          <a:lstStyle/>
          <a:p>
            <a:pPr algn="ctr"/>
            <a:r>
              <a:rPr lang="ar-SA" sz="6600" dirty="0">
                <a:solidFill>
                  <a:srgbClr val="FF256E"/>
                </a:solidFill>
                <a:effectLst>
                  <a:outerShdw blurRad="38100" dist="38100" dir="2700000" algn="tl">
                    <a:srgbClr val="000000">
                      <a:alpha val="43137"/>
                    </a:srgbClr>
                  </a:outerShdw>
                </a:effectLst>
              </a:rPr>
              <a:t>إن إحساس المؤمن بحفظ الله </a:t>
            </a:r>
            <a:r>
              <a:rPr lang="ar-SA" sz="6600" dirty="0" smtClean="0">
                <a:solidFill>
                  <a:srgbClr val="FF256E"/>
                </a:solidFill>
                <a:effectLst>
                  <a:outerShdw blurRad="38100" dist="38100" dir="2700000" algn="tl">
                    <a:srgbClr val="000000">
                      <a:alpha val="43137"/>
                    </a:srgbClr>
                  </a:outerShdw>
                </a:effectLst>
              </a:rPr>
              <a:t>له</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SA" sz="6600" dirty="0" smtClean="0">
                <a:solidFill>
                  <a:srgbClr val="FF256E"/>
                </a:solidFill>
                <a:effectLst>
                  <a:outerShdw blurRad="38100" dist="38100" dir="2700000" algn="tl">
                    <a:srgbClr val="000000">
                      <a:alpha val="43137"/>
                    </a:srgbClr>
                  </a:outerShdw>
                </a:effectLst>
              </a:rPr>
              <a:t> </a:t>
            </a:r>
            <a:r>
              <a:rPr lang="ar-SA" sz="6600" dirty="0">
                <a:solidFill>
                  <a:srgbClr val="FF256E"/>
                </a:solidFill>
                <a:effectLst>
                  <a:outerShdw blurRad="38100" dist="38100" dir="2700000" algn="tl">
                    <a:srgbClr val="000000">
                      <a:alpha val="43137"/>
                    </a:srgbClr>
                  </a:outerShdw>
                </a:effectLst>
              </a:rPr>
              <a:t>ويقينه أنَّ الله </a:t>
            </a:r>
            <a:r>
              <a:rPr lang="ar-SA" sz="6600" dirty="0" smtClean="0">
                <a:solidFill>
                  <a:srgbClr val="FF256E"/>
                </a:solidFill>
                <a:effectLst>
                  <a:outerShdw blurRad="38100" dist="38100" dir="2700000" algn="tl">
                    <a:srgbClr val="000000">
                      <a:alpha val="43137"/>
                    </a:srgbClr>
                  </a:outerShdw>
                </a:effectLst>
              </a:rPr>
              <a:t>معه</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يَسمعه إذا </a:t>
            </a:r>
            <a:r>
              <a:rPr lang="ar-SA" sz="6600" dirty="0" smtClean="0">
                <a:solidFill>
                  <a:srgbClr val="963A7E"/>
                </a:solidFill>
                <a:effectLst>
                  <a:outerShdw blurRad="38100" dist="38100" dir="2700000" algn="tl">
                    <a:srgbClr val="000000">
                      <a:alpha val="43137"/>
                    </a:srgbClr>
                  </a:outerShdw>
                </a:effectLst>
              </a:rPr>
              <a:t>شكا</a:t>
            </a:r>
            <a:r>
              <a:rPr lang="ar-EG" sz="6600" dirty="0" smtClean="0">
                <a:solidFill>
                  <a:srgbClr val="963A7E"/>
                </a:solidFill>
                <a:effectLst>
                  <a:outerShdw blurRad="38100" dist="38100" dir="2700000" algn="tl">
                    <a:srgbClr val="000000">
                      <a:alpha val="43137"/>
                    </a:srgbClr>
                  </a:outerShdw>
                </a:effectLst>
              </a:rPr>
              <a:t>..</a:t>
            </a: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ويُجيبه إذا </a:t>
            </a:r>
            <a:r>
              <a:rPr lang="ar-SA" sz="6600" dirty="0" smtClean="0">
                <a:solidFill>
                  <a:srgbClr val="963A7E"/>
                </a:solidFill>
                <a:effectLst>
                  <a:outerShdw blurRad="38100" dist="38100" dir="2700000" algn="tl">
                    <a:srgbClr val="000000">
                      <a:alpha val="43137"/>
                    </a:srgbClr>
                  </a:outerShdw>
                </a:effectLst>
              </a:rPr>
              <a:t>دعا</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ويأخذ بيده إذا </a:t>
            </a:r>
            <a:r>
              <a:rPr lang="ar-SA" sz="6600" dirty="0" smtClean="0">
                <a:solidFill>
                  <a:srgbClr val="963A7E"/>
                </a:solidFill>
                <a:effectLst>
                  <a:outerShdw blurRad="38100" dist="38100" dir="2700000" algn="tl">
                    <a:srgbClr val="000000">
                      <a:alpha val="43137"/>
                    </a:srgbClr>
                  </a:outerShdw>
                </a:effectLst>
              </a:rPr>
              <a:t>كبا</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0688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4953" y="1559858"/>
            <a:ext cx="10515600" cy="4020669"/>
          </a:xfrm>
        </p:spPr>
        <p:txBody>
          <a:bodyPr>
            <a:noAutofit/>
          </a:bodyPr>
          <a:lstStyle/>
          <a:p>
            <a:pPr algn="ctr"/>
            <a:r>
              <a:rPr lang="ar-SA" sz="6600" dirty="0" smtClean="0">
                <a:solidFill>
                  <a:srgbClr val="963A7E"/>
                </a:solidFill>
                <a:effectLst>
                  <a:outerShdw blurRad="38100" dist="38100" dir="2700000" algn="tl">
                    <a:srgbClr val="000000">
                      <a:alpha val="43137"/>
                    </a:srgbClr>
                  </a:outerShdw>
                </a:effectLst>
              </a:rPr>
              <a:t> ويمدُّه إذا ضعُف</a:t>
            </a:r>
            <a:r>
              <a:rPr lang="ar-EG" sz="6600" dirty="0" smtClean="0">
                <a:solidFill>
                  <a:srgbClr val="963A7E"/>
                </a:solidFill>
                <a:effectLst>
                  <a:outerShdw blurRad="38100" dist="38100" dir="2700000" algn="tl">
                    <a:srgbClr val="000000">
                      <a:alpha val="43137"/>
                    </a:srgbClr>
                  </a:outerShdw>
                </a:effectLst>
              </a:rPr>
              <a:t>..</a:t>
            </a:r>
            <a:r>
              <a:rPr lang="ar-SA" sz="6600" dirty="0" smtClean="0">
                <a:solidFill>
                  <a:srgbClr val="963A7E"/>
                </a:solidFill>
                <a:effectLst>
                  <a:outerShdw blurRad="38100" dist="38100" dir="2700000" algn="tl">
                    <a:srgbClr val="000000">
                      <a:alpha val="43137"/>
                    </a:srgbClr>
                  </a:outerShdw>
                </a:effectLst>
              </a:rPr>
              <a:t>ويعينه إذا احتاج</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ويلطف به إذا خاف</a:t>
            </a:r>
            <a:r>
              <a:rPr lang="ar-EG" sz="6600" dirty="0" smtClean="0">
                <a:solidFill>
                  <a:srgbClr val="963A7E"/>
                </a:solidFill>
                <a:effectLst>
                  <a:outerShdw blurRad="38100" dist="38100" dir="2700000" algn="tl">
                    <a:srgbClr val="000000">
                      <a:alpha val="43137"/>
                    </a:srgbClr>
                  </a:outerShdw>
                </a:effectLst>
              </a:rPr>
              <a:t>..</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6270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59" y="-121024"/>
            <a:ext cx="10515600" cy="6790764"/>
          </a:xfrm>
        </p:spPr>
        <p:txBody>
          <a:bodyPr>
            <a:noAutofit/>
          </a:bodyPr>
          <a:lstStyle/>
          <a:p>
            <a:pPr algn="ctr"/>
            <a:r>
              <a:rPr lang="ar-SA" sz="6600" dirty="0" smtClean="0">
                <a:solidFill>
                  <a:srgbClr val="FF256E"/>
                </a:solidFill>
                <a:effectLst>
                  <a:outerShdw blurRad="38100" dist="38100" dir="2700000" algn="tl">
                    <a:srgbClr val="000000">
                      <a:alpha val="43137"/>
                    </a:srgbClr>
                  </a:outerShdw>
                </a:effectLst>
              </a:rPr>
              <a:t>كلُّ </a:t>
            </a:r>
            <a:r>
              <a:rPr lang="ar-SA" sz="6600" dirty="0">
                <a:solidFill>
                  <a:srgbClr val="FF256E"/>
                </a:solidFill>
                <a:effectLst>
                  <a:outerShdw blurRad="38100" dist="38100" dir="2700000" algn="tl">
                    <a:srgbClr val="000000">
                      <a:alpha val="43137"/>
                    </a:srgbClr>
                  </a:outerShdw>
                </a:effectLst>
              </a:rPr>
              <a:t>ذلك من </a:t>
            </a:r>
            <a:r>
              <a:rPr lang="ar-SA" sz="6600" dirty="0" smtClean="0">
                <a:solidFill>
                  <a:srgbClr val="FF256E"/>
                </a:solidFill>
                <a:effectLst>
                  <a:outerShdw blurRad="38100" dist="38100" dir="2700000" algn="tl">
                    <a:srgbClr val="000000">
                      <a:alpha val="43137"/>
                    </a:srgbClr>
                  </a:outerShdw>
                </a:effectLst>
              </a:rPr>
              <a:t>أسباب</a:t>
            </a:r>
            <a:r>
              <a:rPr lang="ar-EG" sz="6600" dirty="0" smtClean="0">
                <a:solidFill>
                  <a:srgbClr val="FF256E"/>
                </a:solidFill>
                <a:effectLst>
                  <a:outerShdw blurRad="38100" dist="38100" dir="2700000" algn="tl">
                    <a:srgbClr val="000000">
                      <a:alpha val="43137"/>
                    </a:srgbClr>
                  </a:outerShdw>
                </a:effectLst>
              </a:rPr>
              <a:t>:</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ارتياح النفس وانشراح </a:t>
            </a:r>
            <a:r>
              <a:rPr lang="ar-SA" sz="6600" dirty="0" smtClean="0">
                <a:solidFill>
                  <a:srgbClr val="963A7E"/>
                </a:solidFill>
                <a:effectLst>
                  <a:outerShdw blurRad="38100" dist="38100" dir="2700000" algn="tl">
                    <a:srgbClr val="000000">
                      <a:alpha val="43137"/>
                    </a:srgbClr>
                  </a:outerShdw>
                </a:effectLst>
              </a:rPr>
              <a:t>الصدر</a:t>
            </a:r>
            <a:r>
              <a:rPr lang="ar-EG" sz="6600" dirty="0" smtClean="0">
                <a:solidFill>
                  <a:srgbClr val="963A7E"/>
                </a:solidFill>
                <a:effectLst>
                  <a:outerShdw blurRad="38100" dist="38100" dir="2700000" algn="tl">
                    <a:srgbClr val="000000">
                      <a:alpha val="43137"/>
                    </a:srgbClr>
                  </a:outerShdw>
                </a:effectLst>
              </a:rPr>
              <a:t>..</a:t>
            </a:r>
            <a:r>
              <a:rPr lang="ar-SA" sz="6600" dirty="0" smtClean="0">
                <a:solidFill>
                  <a:srgbClr val="963A7E"/>
                </a:solidFill>
                <a:effectLst>
                  <a:outerShdw blurRad="38100" dist="38100" dir="2700000" algn="tl">
                    <a:srgbClr val="000000">
                      <a:alpha val="43137"/>
                    </a:srgbClr>
                  </a:outerShdw>
                </a:effectLst>
              </a:rPr>
              <a:t>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وطمأنينة </a:t>
            </a:r>
            <a:r>
              <a:rPr lang="ar-SA" sz="6600" dirty="0">
                <a:solidFill>
                  <a:srgbClr val="963A7E"/>
                </a:solidFill>
                <a:effectLst>
                  <a:outerShdw blurRad="38100" dist="38100" dir="2700000" algn="tl">
                    <a:srgbClr val="000000">
                      <a:alpha val="43137"/>
                    </a:srgbClr>
                  </a:outerShdw>
                </a:effectLst>
              </a:rPr>
              <a:t>القلب وتيسير </a:t>
            </a:r>
            <a:r>
              <a:rPr lang="ar-SA" sz="6600" dirty="0" smtClean="0">
                <a:solidFill>
                  <a:srgbClr val="963A7E"/>
                </a:solidFill>
                <a:effectLst>
                  <a:outerShdw blurRad="38100" dist="38100" dir="2700000" algn="tl">
                    <a:srgbClr val="000000">
                      <a:alpha val="43137"/>
                    </a:srgbClr>
                  </a:outerShdw>
                </a:effectLst>
              </a:rPr>
              <a:t>الأمر</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وطيب العاقبة في العاجل </a:t>
            </a:r>
            <a:r>
              <a:rPr lang="ar-SA" sz="6600" dirty="0" smtClean="0">
                <a:solidFill>
                  <a:srgbClr val="963A7E"/>
                </a:solidFill>
                <a:effectLst>
                  <a:outerShdw blurRad="38100" dist="38100" dir="2700000" algn="tl">
                    <a:srgbClr val="000000">
                      <a:alpha val="43137"/>
                    </a:srgbClr>
                  </a:outerShdw>
                </a:effectLst>
              </a:rPr>
              <a:t>والآجل</a:t>
            </a:r>
            <a:r>
              <a:rPr lang="ar-EG" sz="6600" dirty="0" smtClean="0">
                <a:solidFill>
                  <a:srgbClr val="963A7E"/>
                </a:solidFill>
                <a:effectLst>
                  <a:outerShdw blurRad="38100" dist="38100" dir="2700000" algn="tl">
                    <a:srgbClr val="000000">
                      <a:alpha val="43137"/>
                    </a:srgbClr>
                  </a:outerShdw>
                </a:effectLst>
              </a:rPr>
              <a:t>..</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233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13314" name="Picture 2" descr="Image result for ‫معية الله‬‎"/>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64855" y="-4289"/>
            <a:ext cx="6862289" cy="6862289"/>
          </a:xfrm>
          <a:prstGeom prst="rect">
            <a:avLst/>
          </a:prstGeom>
          <a:noFill/>
          <a:extLst>
            <a:ext uri="{909E8E84-426E-40DD-AFC4-6F175D3DCCD1}">
              <a14:hiddenFill xmlns:a14="http://schemas.microsoft.com/office/drawing/2010/main">
                <a:solidFill>
                  <a:srgbClr val="FFFFFF"/>
                </a:solidFill>
              </a14:hiddenFill>
            </a:ext>
          </a:extLst>
        </p:spPr>
      </p:pic>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341311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8354" y="2272554"/>
            <a:ext cx="10515600" cy="3092826"/>
          </a:xfrm>
        </p:spPr>
        <p:txBody>
          <a:bodyPr>
            <a:noAutofit/>
          </a:bodyPr>
          <a:lstStyle/>
          <a:p>
            <a:pPr algn="ctr"/>
            <a:r>
              <a:rPr lang="ar-EG" sz="88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8800" dirty="0" smtClean="0">
                <a:solidFill>
                  <a:srgbClr val="963A7E"/>
                </a:solidFill>
                <a:effectLst>
                  <a:outerShdw blurRad="38100" dist="38100" dir="2700000" algn="tl">
                    <a:srgbClr val="000000">
                      <a:alpha val="43137"/>
                    </a:srgbClr>
                  </a:outerShdw>
                </a:effectLst>
              </a:rPr>
              <a:t>الله معك </a:t>
            </a:r>
            <a:r>
              <a:rPr lang="ar-EG" sz="88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en-US" sz="88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2925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3248" y="-645456"/>
            <a:ext cx="10515600" cy="6790764"/>
          </a:xfrm>
        </p:spPr>
        <p:txBody>
          <a:bodyPr>
            <a:noAutofit/>
          </a:bodyPr>
          <a:lstStyle/>
          <a:p>
            <a:pPr algn="ct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الله معك !</a:t>
            </a:r>
            <a:br>
              <a:rPr lang="ar-EG" sz="6600" dirty="0" smtClean="0">
                <a:solidFill>
                  <a:srgbClr val="FF256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عليٌّ </a:t>
            </a:r>
            <a:r>
              <a:rPr lang="ar-EG" sz="6600" dirty="0">
                <a:solidFill>
                  <a:srgbClr val="963A7E"/>
                </a:solidFill>
                <a:effectLst>
                  <a:outerShdw blurRad="38100" dist="38100" dir="2700000" algn="tl">
                    <a:srgbClr val="000000">
                      <a:alpha val="43137"/>
                    </a:srgbClr>
                  </a:outerShdw>
                </a:effectLst>
              </a:rPr>
              <a:t>في دنوه قريب في </a:t>
            </a:r>
            <a:r>
              <a:rPr lang="ar-EG" sz="6600" dirty="0" smtClean="0">
                <a:solidFill>
                  <a:srgbClr val="963A7E"/>
                </a:solidFill>
                <a:effectLst>
                  <a:outerShdw blurRad="38100" dist="38100" dir="2700000" algn="tl">
                    <a:srgbClr val="000000">
                      <a:alpha val="43137"/>
                    </a:srgbClr>
                  </a:outerShdw>
                </a:effectLst>
              </a:rPr>
              <a:t>علوِّه..</a:t>
            </a:r>
            <a:r>
              <a:rPr lang="ar-EG" sz="6600" dirty="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0826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3248" y="-645456"/>
            <a:ext cx="10515600" cy="6790764"/>
          </a:xfrm>
        </p:spPr>
        <p:txBody>
          <a:bodyPr>
            <a:noAutofit/>
          </a:bodyPr>
          <a:lstStyle/>
          <a:p>
            <a:pPr algn="ct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الله معك !</a:t>
            </a:r>
            <a:br>
              <a:rPr lang="ar-EG" sz="6600" dirty="0" smtClean="0">
                <a:solidFill>
                  <a:srgbClr val="FF256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عليم بكل أحوالك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قدير على تفريج كرباتك..</a:t>
            </a:r>
            <a:r>
              <a:rPr lang="ar-EG" sz="6600" dirty="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98866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smtClean="0">
                <a:solidFill>
                  <a:srgbClr val="C00000"/>
                </a:solidFill>
                <a:effectLst>
                  <a:outerShdw blurRad="38100" dist="38100" dir="2700000" algn="tl">
                    <a:srgbClr val="000000">
                      <a:alpha val="43137"/>
                    </a:srgbClr>
                  </a:outerShdw>
                </a:effectLst>
              </a:rPr>
              <a:t>          أنتَ الذي يَقضي الحوائجَ كلها</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أنت الذي يُعطي العطاءَ ويَمنعُ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pic>
        <p:nvPicPr>
          <p:cNvPr id="6" name="صورة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25532037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59" y="-121024"/>
            <a:ext cx="10515600" cy="6790764"/>
          </a:xfrm>
        </p:spPr>
        <p:txBody>
          <a:bodyPr>
            <a:noAutofit/>
          </a:bodyPr>
          <a:lstStyle/>
          <a:p>
            <a:pPr algn="ct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الله معك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963A7E"/>
                </a:solidFill>
                <a:effectLst>
                  <a:outerShdw blurRad="38100" dist="38100" dir="2700000" algn="tl">
                    <a:srgbClr val="000000">
                      <a:alpha val="43137"/>
                    </a:srgbClr>
                  </a:outerShdw>
                </a:effectLst>
              </a:rPr>
              <a:t>مالك الملك وملك </a:t>
            </a:r>
            <a:r>
              <a:rPr lang="ar-EG" sz="6600" dirty="0" smtClean="0">
                <a:solidFill>
                  <a:srgbClr val="963A7E"/>
                </a:solidFill>
                <a:effectLst>
                  <a:outerShdw blurRad="38100" dist="38100" dir="2700000" algn="tl">
                    <a:srgbClr val="000000">
                      <a:alpha val="43137"/>
                    </a:srgbClr>
                  </a:outerShdw>
                </a:effectLst>
              </a:rPr>
              <a:t>الملوك..</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963A7E"/>
                </a:solidFill>
                <a:effectLst>
                  <a:outerShdw blurRad="38100" dist="38100" dir="2700000" algn="tl">
                    <a:srgbClr val="000000">
                      <a:alpha val="43137"/>
                    </a:srgbClr>
                  </a:outerShdw>
                </a:effectLst>
              </a:rPr>
              <a:t>جبار السماوات </a:t>
            </a:r>
            <a:r>
              <a:rPr lang="ar-EG" sz="6600" dirty="0" smtClean="0">
                <a:solidFill>
                  <a:srgbClr val="963A7E"/>
                </a:solidFill>
                <a:effectLst>
                  <a:outerShdw blurRad="38100" dist="38100" dir="2700000" algn="tl">
                    <a:srgbClr val="000000">
                      <a:alpha val="43137"/>
                    </a:srgbClr>
                  </a:outerShdw>
                </a:effectLst>
              </a:rPr>
              <a:t>والأرض..</a:t>
            </a:r>
            <a:r>
              <a:rPr lang="ar-EG" sz="6600" dirty="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5761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3248" y="-645456"/>
            <a:ext cx="10515600" cy="6790764"/>
          </a:xfrm>
        </p:spPr>
        <p:txBody>
          <a:bodyPr>
            <a:noAutofit/>
          </a:bodyPr>
          <a:lstStyle/>
          <a:p>
            <a:pPr algn="ct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الله معك !</a:t>
            </a:r>
            <a:br>
              <a:rPr lang="ar-EG" sz="6600" dirty="0" smtClean="0">
                <a:solidFill>
                  <a:srgbClr val="FF256E"/>
                </a:solidFill>
                <a:effectLst>
                  <a:outerShdw blurRad="38100" dist="38100" dir="2700000" algn="tl">
                    <a:srgbClr val="000000">
                      <a:alpha val="43137"/>
                    </a:srgbClr>
                  </a:outerShdw>
                </a:effectLst>
              </a:rPr>
            </a:br>
            <a:r>
              <a:rPr lang="ar-EG" sz="6600" dirty="0">
                <a:solidFill>
                  <a:srgbClr val="963A7E"/>
                </a:solidFill>
                <a:effectLst>
                  <a:outerShdw blurRad="38100" dist="38100" dir="2700000" algn="tl">
                    <a:srgbClr val="000000">
                      <a:alpha val="43137"/>
                    </a:srgbClr>
                  </a:outerShdw>
                </a:effectLst>
              </a:rPr>
              <a:t>قلها بكل إيمان وثبات وقوة يقين</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963A7E"/>
                </a:solidFill>
                <a:effectLst>
                  <a:outerShdw blurRad="38100" dist="38100" dir="2700000" algn="tl">
                    <a:srgbClr val="000000">
                      <a:alpha val="43137"/>
                    </a:srgbClr>
                  </a:outerShdw>
                </a:effectLst>
              </a:rPr>
              <a:t>وبكل سكينة وطمأنينة</a:t>
            </a:r>
            <a:r>
              <a:rPr lang="ar-EG" sz="6600" dirty="0" smtClean="0">
                <a:solidFill>
                  <a:srgbClr val="963A7E"/>
                </a:solidFill>
                <a:effectLst>
                  <a:outerShdw blurRad="38100" dist="38100" dir="2700000" algn="tl">
                    <a:srgbClr val="000000">
                      <a:alpha val="43137"/>
                    </a:srgbClr>
                  </a:outerShdw>
                </a:effectLst>
              </a:rPr>
              <a:t>..</a:t>
            </a:r>
            <a:r>
              <a:rPr lang="ar-EG" sz="6600" dirty="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886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1848" y="268940"/>
            <a:ext cx="10515600" cy="6790764"/>
          </a:xfrm>
        </p:spPr>
        <p:txBody>
          <a:bodyPr>
            <a:noAutofit/>
          </a:bodyPr>
          <a:lstStyle/>
          <a:p>
            <a:pPr algn="ctr"/>
            <a:r>
              <a:rPr lang="ar-EG" sz="8000" dirty="0" smtClean="0">
                <a:solidFill>
                  <a:srgbClr val="FF256E"/>
                </a:solidFill>
                <a:effectLst>
                  <a:outerShdw blurRad="38100" dist="38100" dir="2700000" algn="tl">
                    <a:srgbClr val="000000">
                      <a:alpha val="43137"/>
                    </a:srgbClr>
                  </a:outerShdw>
                </a:effectLst>
              </a:rPr>
              <a:t>إن معي ربي..</a:t>
            </a:r>
            <a:br>
              <a:rPr lang="ar-EG" sz="8000" dirty="0" smtClean="0">
                <a:solidFill>
                  <a:srgbClr val="FF256E"/>
                </a:solidFill>
                <a:effectLst>
                  <a:outerShdw blurRad="38100" dist="38100" dir="2700000" algn="tl">
                    <a:srgbClr val="000000">
                      <a:alpha val="43137"/>
                    </a:srgbClr>
                  </a:outerShdw>
                </a:effectLst>
              </a:rPr>
            </a:br>
            <a:r>
              <a:rPr lang="ar-EG" sz="2000" dirty="0" smtClean="0">
                <a:solidFill>
                  <a:srgbClr val="963A7E"/>
                </a:solidFill>
                <a:effectLst>
                  <a:outerShdw blurRad="38100" dist="38100" dir="2700000" algn="tl">
                    <a:srgbClr val="000000">
                      <a:alpha val="43137"/>
                    </a:srgbClr>
                  </a:outerShdw>
                </a:effectLst>
              </a:rPr>
              <a:t/>
            </a:r>
            <a:br>
              <a:rPr lang="ar-EG" sz="20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لا </a:t>
            </a:r>
            <a:r>
              <a:rPr lang="ar-EG" sz="6600" dirty="0">
                <a:solidFill>
                  <a:srgbClr val="963A7E"/>
                </a:solidFill>
                <a:effectLst>
                  <a:outerShdw blurRad="38100" dist="38100" dir="2700000" algn="tl">
                    <a:srgbClr val="000000">
                      <a:alpha val="43137"/>
                    </a:srgbClr>
                  </a:outerShdw>
                </a:effectLst>
              </a:rPr>
              <a:t>الأمر أمري ولا التدبير تدبيري </a:t>
            </a:r>
            <a:br>
              <a:rPr lang="ar-EG" sz="6600" dirty="0">
                <a:solidFill>
                  <a:srgbClr val="963A7E"/>
                </a:solidFill>
                <a:effectLst>
                  <a:outerShdw blurRad="38100" dist="38100" dir="2700000" algn="tl">
                    <a:srgbClr val="000000">
                      <a:alpha val="43137"/>
                    </a:srgbClr>
                  </a:outerShdw>
                </a:effectLst>
              </a:rPr>
            </a:br>
            <a:r>
              <a:rPr lang="ar-EG" sz="6600" dirty="0">
                <a:solidFill>
                  <a:srgbClr val="963A7E"/>
                </a:solidFill>
                <a:effectLst>
                  <a:outerShdw blurRad="38100" dist="38100" dir="2700000" algn="tl">
                    <a:srgbClr val="000000">
                      <a:alpha val="43137"/>
                    </a:srgbClr>
                  </a:outerShdw>
                </a:effectLst>
              </a:rPr>
              <a:t>ولا الأمور التي تجري </a:t>
            </a:r>
            <a:r>
              <a:rPr lang="ar-EG" sz="6600" dirty="0" smtClean="0">
                <a:solidFill>
                  <a:srgbClr val="963A7E"/>
                </a:solidFill>
                <a:effectLst>
                  <a:outerShdw blurRad="38100" dist="38100" dir="2700000" algn="tl">
                    <a:srgbClr val="000000">
                      <a:alpha val="43137"/>
                    </a:srgbClr>
                  </a:outerShdw>
                </a:effectLst>
              </a:rPr>
              <a:t>بتقديري..</a:t>
            </a:r>
            <a:r>
              <a:rPr lang="ar-EG" sz="6600" dirty="0">
                <a:solidFill>
                  <a:srgbClr val="963A7E"/>
                </a:solidFill>
                <a:effectLst>
                  <a:outerShdw blurRad="38100" dist="38100" dir="2700000" algn="tl">
                    <a:srgbClr val="000000">
                      <a:alpha val="43137"/>
                    </a:srgbClr>
                  </a:outerShdw>
                </a:effectLst>
              </a:rPr>
              <a:t>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7154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506" y="-174812"/>
            <a:ext cx="10515600" cy="6790764"/>
          </a:xfrm>
        </p:spPr>
        <p:txBody>
          <a:bodyPr>
            <a:noAutofit/>
          </a:bodyPr>
          <a:lstStyle/>
          <a:p>
            <a:pPr algn="ctr"/>
            <a:r>
              <a:rPr lang="ar-EG" sz="6600" dirty="0">
                <a:solidFill>
                  <a:srgbClr val="963A7E"/>
                </a:solidFill>
                <a:effectLst>
                  <a:outerShdw blurRad="38100" dist="38100" dir="2700000" algn="tl">
                    <a:srgbClr val="000000">
                      <a:alpha val="43137"/>
                    </a:srgbClr>
                  </a:outerShdw>
                </a:effectLst>
              </a:rPr>
              <a:t>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لي خالق رزاق ما شاء يفعل بي</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أحاط بي علمه من قبل تصويري.. </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5504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611" y="336176"/>
            <a:ext cx="10515600" cy="6790764"/>
          </a:xfrm>
        </p:spPr>
        <p:txBody>
          <a:bodyPr>
            <a:noAutofit/>
          </a:bodyPr>
          <a:lstStyle/>
          <a:p>
            <a:pPr algn="ctr"/>
            <a:r>
              <a:rPr lang="ar-SA" sz="7200" dirty="0" smtClean="0">
                <a:solidFill>
                  <a:srgbClr val="FF256E"/>
                </a:solidFill>
                <a:effectLst>
                  <a:outerShdw blurRad="38100" dist="38100" dir="2700000" algn="tl">
                    <a:srgbClr val="000000">
                      <a:alpha val="43137"/>
                    </a:srgbClr>
                  </a:outerShdw>
                </a:effectLst>
              </a:rPr>
              <a:t> </a:t>
            </a:r>
            <a:r>
              <a:rPr lang="ar-SA" sz="7200" dirty="0">
                <a:solidFill>
                  <a:srgbClr val="FF256E"/>
                </a:solidFill>
                <a:effectLst>
                  <a:outerShdw blurRad="38100" dist="38100" dir="2700000" algn="tl">
                    <a:srgbClr val="000000">
                      <a:alpha val="43137"/>
                    </a:srgbClr>
                  </a:outerShdw>
                </a:effectLst>
              </a:rPr>
              <a:t>وأنه </a:t>
            </a:r>
            <a:r>
              <a:rPr lang="ar-EG" sz="7200" dirty="0" smtClean="0">
                <a:solidFill>
                  <a:srgbClr val="FF256E"/>
                </a:solidFill>
                <a:effectLst>
                  <a:outerShdw blurRad="38100" dist="38100" dir="2700000" algn="tl">
                    <a:srgbClr val="000000">
                      <a:alpha val="43137"/>
                    </a:srgbClr>
                  </a:outerShdw>
                </a:effectLst>
              </a:rPr>
              <a:t>وحده سبحانه ..</a:t>
            </a:r>
            <a:br>
              <a:rPr lang="ar-EG" sz="7200" dirty="0" smtClean="0">
                <a:solidFill>
                  <a:srgbClr val="FF256E"/>
                </a:solidFill>
                <a:effectLst>
                  <a:outerShdw blurRad="38100" dist="38100" dir="2700000" algn="tl">
                    <a:srgbClr val="000000">
                      <a:alpha val="43137"/>
                    </a:srgbClr>
                  </a:outerShdw>
                </a:effectLst>
              </a:rPr>
            </a:br>
            <a:r>
              <a:rPr lang="ar-EG" sz="1400" dirty="0" smtClean="0">
                <a:solidFill>
                  <a:srgbClr val="963A7E"/>
                </a:solidFill>
                <a:effectLst>
                  <a:outerShdw blurRad="38100" dist="38100" dir="2700000" algn="tl">
                    <a:srgbClr val="000000">
                      <a:alpha val="43137"/>
                    </a:srgbClr>
                  </a:outerShdw>
                </a:effectLst>
              </a:rPr>
              <a:t/>
            </a:r>
            <a:br>
              <a:rPr lang="ar-EG" sz="14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سائقُ كلِّ </a:t>
            </a:r>
            <a:r>
              <a:rPr lang="ar-SA" sz="6600" dirty="0" smtClean="0">
                <a:solidFill>
                  <a:srgbClr val="963A7E"/>
                </a:solidFill>
                <a:effectLst>
                  <a:outerShdw blurRad="38100" dist="38100" dir="2700000" algn="tl">
                    <a:srgbClr val="000000">
                      <a:alpha val="43137"/>
                    </a:srgbClr>
                  </a:outerShdw>
                </a:effectLst>
              </a:rPr>
              <a:t>خير</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SA" sz="6600" dirty="0" smtClean="0">
                <a:solidFill>
                  <a:srgbClr val="963A7E"/>
                </a:solidFill>
                <a:effectLst>
                  <a:outerShdw blurRad="38100" dist="38100" dir="2700000" algn="tl">
                    <a:srgbClr val="000000">
                      <a:alpha val="43137"/>
                    </a:srgbClr>
                  </a:outerShdw>
                </a:effectLst>
              </a:rPr>
              <a:t> </a:t>
            </a:r>
            <a:r>
              <a:rPr lang="ar-SA" sz="6600" dirty="0">
                <a:solidFill>
                  <a:srgbClr val="963A7E"/>
                </a:solidFill>
                <a:effectLst>
                  <a:outerShdw blurRad="38100" dist="38100" dir="2700000" algn="tl">
                    <a:srgbClr val="000000">
                      <a:alpha val="43137"/>
                    </a:srgbClr>
                  </a:outerShdw>
                </a:effectLst>
              </a:rPr>
              <a:t>وكاشفُ كل </a:t>
            </a:r>
            <a:r>
              <a:rPr lang="ar-SA" sz="6600" dirty="0" smtClean="0">
                <a:solidFill>
                  <a:srgbClr val="963A7E"/>
                </a:solidFill>
                <a:effectLst>
                  <a:outerShdw blurRad="38100" dist="38100" dir="2700000" algn="tl">
                    <a:srgbClr val="000000">
                      <a:alpha val="43137"/>
                    </a:srgbClr>
                  </a:outerShdw>
                </a:effectLst>
              </a:rPr>
              <a:t>ضر</a:t>
            </a:r>
            <a:r>
              <a:rPr lang="ar-EG" sz="6600" dirty="0" smtClean="0">
                <a:solidFill>
                  <a:srgbClr val="963A7E"/>
                </a:solidFill>
                <a:effectLst>
                  <a:outerShdw blurRad="38100" dist="38100" dir="2700000" algn="tl">
                    <a:srgbClr val="000000">
                      <a:alpha val="43137"/>
                    </a:srgbClr>
                  </a:outerShdw>
                </a:effectLst>
              </a:rPr>
              <a:t>..</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79458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dirty="0"/>
          </a:p>
        </p:txBody>
      </p:sp>
      <p:pic>
        <p:nvPicPr>
          <p:cNvPr id="4098" name="Picture 2" descr="Image result for ‫ياصاحبي ربي مع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0"/>
            <a:ext cx="7010400" cy="7010401"/>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336911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randombar(horizont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270" y="2937348"/>
            <a:ext cx="10515600" cy="1325563"/>
          </a:xfrm>
        </p:spPr>
        <p:txBody>
          <a:bodyPr>
            <a:normAutofit/>
          </a:bodyPr>
          <a:lstStyle/>
          <a:p>
            <a:r>
              <a:rPr lang="ar-EG" sz="8000" dirty="0">
                <a:solidFill>
                  <a:srgbClr val="963A7E"/>
                </a:solidFill>
                <a:latin typeface="Arabic Typesetting" panose="03020402040406030203" pitchFamily="66" charset="-78"/>
                <a:cs typeface="Arabic Typesetting" panose="03020402040406030203" pitchFamily="66" charset="-78"/>
              </a:rPr>
              <a:t>۞</a:t>
            </a:r>
            <a:r>
              <a:rPr lang="ar-EG" sz="80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8000" dirty="0" smtClean="0">
                <a:solidFill>
                  <a:srgbClr val="963A7E"/>
                </a:solidFill>
                <a:effectLst>
                  <a:outerShdw blurRad="38100" dist="38100" dir="2700000" algn="tl">
                    <a:srgbClr val="000000">
                      <a:alpha val="43137"/>
                    </a:srgbClr>
                  </a:outerShdw>
                </a:effectLst>
              </a:rPr>
              <a:t>الأمان</a:t>
            </a:r>
            <a:r>
              <a:rPr lang="ar-EG" sz="8000" dirty="0">
                <a:solidFill>
                  <a:srgbClr val="963A7E"/>
                </a:solidFill>
                <a:effectLst>
                  <a:outerShdw blurRad="38100" dist="38100" dir="2700000" algn="tl">
                    <a:srgbClr val="000000">
                      <a:alpha val="43137"/>
                    </a:srgbClr>
                  </a:outerShdw>
                </a:effectLst>
              </a:rPr>
              <a:t> </a:t>
            </a:r>
            <a:r>
              <a:rPr lang="ar-EG" sz="8000" dirty="0">
                <a:solidFill>
                  <a:srgbClr val="963A7E"/>
                </a:solidFill>
                <a:latin typeface="Arabic Typesetting" panose="03020402040406030203" pitchFamily="66" charset="-78"/>
                <a:cs typeface="Arabic Typesetting" panose="03020402040406030203" pitchFamily="66" charset="-78"/>
              </a:rPr>
              <a:t>۞</a:t>
            </a:r>
            <a:endParaRPr lang="ar-EG" sz="80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163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2905" y="416861"/>
            <a:ext cx="10515600" cy="6790764"/>
          </a:xfrm>
        </p:spPr>
        <p:txBody>
          <a:bodyPr>
            <a:noAutofit/>
          </a:bodyPr>
          <a:lstStyle/>
          <a:p>
            <a:pPr algn="ctr"/>
            <a:r>
              <a:rPr lang="ar-SA" sz="5400" dirty="0">
                <a:solidFill>
                  <a:srgbClr val="FF256E"/>
                </a:solidFill>
                <a:effectLst>
                  <a:outerShdw blurRad="38100" dist="38100" dir="2700000" algn="tl">
                    <a:srgbClr val="000000">
                      <a:alpha val="43137"/>
                    </a:srgbClr>
                  </a:outerShdw>
                </a:effectLst>
              </a:rPr>
              <a:t>ما من عبد في الدنيا إلا وهو </a:t>
            </a:r>
            <a:r>
              <a:rPr lang="ar-SA" sz="5400" dirty="0" smtClean="0">
                <a:solidFill>
                  <a:srgbClr val="FF256E"/>
                </a:solidFill>
                <a:effectLst>
                  <a:outerShdw blurRad="38100" dist="38100" dir="2700000" algn="tl">
                    <a:srgbClr val="000000">
                      <a:alpha val="43137"/>
                    </a:srgbClr>
                  </a:outerShdw>
                </a:effectLst>
              </a:rPr>
              <a:t>يرجو</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الأمان حيا وميتا </a:t>
            </a:r>
            <a:r>
              <a:rPr lang="ar-EG"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الأمان في نفسه .. الأمان على عياله..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الأمان في مستقبله..</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337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2224" y="486149"/>
            <a:ext cx="10515600" cy="6371851"/>
          </a:xfrm>
        </p:spPr>
        <p:txBody>
          <a:bodyPr>
            <a:normAutofit fontScale="90000"/>
          </a:bodyPr>
          <a:lstStyle/>
          <a:p>
            <a:pPr algn="ctr"/>
            <a:r>
              <a:rPr lang="ar-EG" sz="5400" dirty="0">
                <a:solidFill>
                  <a:srgbClr val="FF256E"/>
                </a:solidFill>
                <a:effectLst>
                  <a:outerShdw blurRad="38100" dist="38100" dir="2700000" algn="tl">
                    <a:srgbClr val="000000">
                      <a:alpha val="43137"/>
                    </a:srgbClr>
                  </a:outerShdw>
                </a:effectLst>
              </a:rPr>
              <a:t>و</a:t>
            </a:r>
            <a:r>
              <a:rPr lang="ar-SA" sz="5400" dirty="0">
                <a:solidFill>
                  <a:srgbClr val="FF256E"/>
                </a:solidFill>
                <a:effectLst>
                  <a:outerShdw blurRad="38100" dist="38100" dir="2700000" algn="tl">
                    <a:srgbClr val="000000">
                      <a:alpha val="43137"/>
                    </a:srgbClr>
                  </a:outerShdw>
                </a:effectLst>
              </a:rPr>
              <a:t>بعض الناس </a:t>
            </a:r>
            <a:r>
              <a:rPr lang="ar-EG" sz="5400" dirty="0">
                <a:solidFill>
                  <a:srgbClr val="FF256E"/>
                </a:solidFill>
                <a:effectLst>
                  <a:outerShdw blurRad="38100" dist="38100" dir="2700000" algn="tl">
                    <a:srgbClr val="000000">
                      <a:alpha val="43137"/>
                    </a:srgbClr>
                  </a:outerShdw>
                </a:effectLst>
              </a:rPr>
              <a:t>يظن</a:t>
            </a:r>
            <a:r>
              <a:rPr lang="ar-SA" sz="5400" dirty="0">
                <a:solidFill>
                  <a:srgbClr val="FF256E"/>
                </a:solidFill>
                <a:effectLst>
                  <a:outerShdw blurRad="38100" dist="38100" dir="2700000" algn="tl">
                    <a:srgbClr val="000000">
                      <a:alpha val="43137"/>
                    </a:srgbClr>
                  </a:outerShdw>
                </a:effectLst>
              </a:rPr>
              <a:t> أن الأمان يتحقق</a:t>
            </a:r>
            <a:r>
              <a:rPr lang="ar-EG" sz="5400" dirty="0">
                <a:solidFill>
                  <a:srgbClr val="FF256E"/>
                </a:solidFill>
                <a:effectLst>
                  <a:outerShdw blurRad="38100" dist="38100" dir="2700000" algn="tl">
                    <a:srgbClr val="000000">
                      <a:alpha val="43137"/>
                    </a:srgbClr>
                  </a:outerShdw>
                </a:effectLst>
              </a:rPr>
              <a:t/>
            </a:r>
            <a:br>
              <a:rPr lang="ar-EG" sz="5400" dirty="0">
                <a:solidFill>
                  <a:srgbClr val="FF256E"/>
                </a:solidFill>
                <a:effectLst>
                  <a:outerShdw blurRad="38100" dist="38100" dir="2700000" algn="tl">
                    <a:srgbClr val="000000">
                      <a:alpha val="43137"/>
                    </a:srgbClr>
                  </a:outerShdw>
                </a:effectLst>
              </a:rPr>
            </a:br>
            <a:r>
              <a:rPr lang="ar-SA" sz="5400" dirty="0">
                <a:solidFill>
                  <a:srgbClr val="FF256E"/>
                </a:solidFill>
                <a:effectLst>
                  <a:outerShdw blurRad="38100" dist="38100" dir="2700000" algn="tl">
                    <a:srgbClr val="000000">
                      <a:alpha val="43137"/>
                    </a:srgbClr>
                  </a:outerShdw>
                </a:effectLst>
              </a:rPr>
              <a:t> بكثرة المال </a:t>
            </a:r>
            <a:r>
              <a:rPr lang="ar-EG" sz="5400" dirty="0">
                <a:solidFill>
                  <a:srgbClr val="FF256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فيجمعه </a:t>
            </a:r>
            <a:r>
              <a:rPr lang="ar-SA" sz="5400" dirty="0">
                <a:solidFill>
                  <a:srgbClr val="963A7E"/>
                </a:solidFill>
                <a:effectLst>
                  <a:outerShdw blurRad="38100" dist="38100" dir="2700000" algn="tl">
                    <a:srgbClr val="000000">
                      <a:alpha val="43137"/>
                    </a:srgbClr>
                  </a:outerShdw>
                </a:effectLst>
              </a:rPr>
              <a:t>من حل</a:t>
            </a:r>
            <a:r>
              <a:rPr lang="ar-EG" sz="5400" dirty="0">
                <a:solidFill>
                  <a:srgbClr val="963A7E"/>
                </a:solidFill>
                <a:effectLst>
                  <a:outerShdw blurRad="38100" dist="38100" dir="2700000" algn="tl">
                    <a:srgbClr val="000000">
                      <a:alpha val="43137"/>
                    </a:srgbClr>
                  </a:outerShdw>
                </a:effectLst>
              </a:rPr>
              <a:t>اله</a:t>
            </a:r>
            <a:r>
              <a:rPr lang="ar-SA" sz="5400" dirty="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وحرامه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a:t>
            </a:r>
            <a:r>
              <a:rPr lang="ar-SA" sz="5400" dirty="0" smtClean="0">
                <a:solidFill>
                  <a:srgbClr val="963A7E"/>
                </a:solidFill>
                <a:effectLst>
                  <a:outerShdw blurRad="38100" dist="38100" dir="2700000" algn="tl">
                    <a:srgbClr val="000000">
                      <a:alpha val="43137"/>
                    </a:srgbClr>
                  </a:outerShdw>
                </a:effectLst>
              </a:rPr>
              <a:t>بكل</a:t>
            </a:r>
            <a:r>
              <a:rPr lang="ar-EG" sz="5400" dirty="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السبل</a:t>
            </a:r>
            <a:r>
              <a:rPr lang="ar-EG" sz="5400" dirty="0" smtClean="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كي </a:t>
            </a:r>
            <a:r>
              <a:rPr lang="ar-SA" sz="5400" dirty="0">
                <a:solidFill>
                  <a:srgbClr val="963A7E"/>
                </a:solidFill>
                <a:effectLst>
                  <a:outerShdw blurRad="38100" dist="38100" dir="2700000" algn="tl">
                    <a:srgbClr val="000000">
                      <a:alpha val="43137"/>
                    </a:srgbClr>
                  </a:outerShdw>
                </a:effectLst>
              </a:rPr>
              <a:t>يقضي على </a:t>
            </a:r>
            <a:r>
              <a:rPr lang="ar-SA" sz="5400" dirty="0" smtClean="0">
                <a:solidFill>
                  <a:srgbClr val="963A7E"/>
                </a:solidFill>
                <a:effectLst>
                  <a:outerShdw blurRad="38100" dist="38100" dir="2700000" algn="tl">
                    <a:srgbClr val="000000">
                      <a:alpha val="43137"/>
                    </a:srgbClr>
                  </a:outerShdw>
                </a:effectLst>
              </a:rPr>
              <a:t>خوفه</a:t>
            </a:r>
            <a:r>
              <a:rPr lang="ar-EG" sz="5400" dirty="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ويشعر </a:t>
            </a:r>
            <a:r>
              <a:rPr lang="ar-EG" sz="5400" dirty="0">
                <a:solidFill>
                  <a:srgbClr val="963A7E"/>
                </a:solidFill>
                <a:effectLst>
                  <a:outerShdw blurRad="38100" dist="38100" dir="2700000" algn="tl">
                    <a:srgbClr val="000000">
                      <a:alpha val="43137"/>
                    </a:srgbClr>
                  </a:outerShdw>
                </a:effectLst>
              </a:rPr>
              <a:t>بالأمان</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ويقاتل ويحارب من أجل</a:t>
            </a:r>
            <a:r>
              <a:rPr lang="ar-EG" sz="5400" dirty="0">
                <a:solidFill>
                  <a:srgbClr val="963A7E"/>
                </a:solidFill>
                <a:effectLst>
                  <a:outerShdw blurRad="38100" dist="38100" dir="2700000" algn="tl">
                    <a:srgbClr val="000000">
                      <a:alpha val="43137"/>
                    </a:srgbClr>
                  </a:outerShdw>
                </a:effectLst>
              </a:rPr>
              <a:t>ه</a:t>
            </a:r>
            <a:r>
              <a:rPr lang="ar-SA" sz="5400" dirty="0">
                <a:solidFill>
                  <a:srgbClr val="963A7E"/>
                </a:solidFill>
                <a:effectLst>
                  <a:outerShdw blurRad="38100" dist="38100" dir="2700000" algn="tl">
                    <a:srgbClr val="000000">
                      <a:alpha val="43137"/>
                    </a:srgbClr>
                  </a:outerShdw>
                </a:effectLst>
              </a:rPr>
              <a:t> ويتهارش</a:t>
            </a:r>
            <a:r>
              <a:rPr lang="ar-EG" sz="5400" dirty="0">
                <a:solidFill>
                  <a:srgbClr val="963A7E"/>
                </a:solidFill>
                <a:effectLst>
                  <a:outerShdw blurRad="38100" dist="38100" dir="2700000" algn="tl">
                    <a:srgbClr val="000000">
                      <a:alpha val="43137"/>
                    </a:srgbClr>
                  </a:outerShdw>
                </a:effectLst>
              </a:rPr>
              <a:t> </a:t>
            </a:r>
            <a:br>
              <a:rPr lang="ar-EG" sz="54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كما تتهارش السباع الضارية</a:t>
            </a:r>
            <a:r>
              <a:rPr lang="ar-EG" sz="5400" dirty="0">
                <a:solidFill>
                  <a:srgbClr val="963A7E"/>
                </a:solidFill>
                <a:effectLst>
                  <a:outerShdw blurRad="38100" dist="38100" dir="2700000" algn="tl">
                    <a:srgbClr val="000000">
                      <a:alpha val="43137"/>
                    </a:srgbClr>
                  </a:outerShdw>
                </a:effectLst>
              </a:rPr>
              <a:t> على قتلتها</a:t>
            </a:r>
            <a:r>
              <a:rPr lang="ar-EG" sz="5400" dirty="0" smtClean="0">
                <a:solidFill>
                  <a:srgbClr val="963A7E"/>
                </a:solidFill>
                <a:effectLst>
                  <a:outerShdw blurRad="38100" dist="38100" dir="2700000" algn="tl">
                    <a:srgbClr val="000000">
                      <a:alpha val="43137"/>
                    </a:srgbClr>
                  </a:outerShdw>
                </a:effectLst>
              </a:rPr>
              <a:t>..</a:t>
            </a:r>
            <a:endParaRPr lang="ar-EG" sz="5400" dirty="0"/>
          </a:p>
        </p:txBody>
      </p:sp>
    </p:spTree>
    <p:extLst>
      <p:ext uri="{BB962C8B-B14F-4D97-AF65-F5344CB8AC3E}">
        <p14:creationId xmlns:p14="http://schemas.microsoft.com/office/powerpoint/2010/main" val="24549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453" y="362260"/>
            <a:ext cx="10515600" cy="6264275"/>
          </a:xfrm>
        </p:spPr>
        <p:txBody>
          <a:bodyPr>
            <a:normAutofit/>
          </a:bodyPr>
          <a:lstStyle/>
          <a:p>
            <a:pPr algn="ctr"/>
            <a:r>
              <a:rPr lang="ar-SA" sz="5400" dirty="0">
                <a:solidFill>
                  <a:srgbClr val="FF256E"/>
                </a:solidFill>
                <a:effectLst>
                  <a:outerShdw blurRad="38100" dist="38100" dir="2700000" algn="tl">
                    <a:srgbClr val="000000">
                      <a:alpha val="43137"/>
                    </a:srgbClr>
                  </a:outerShdw>
                </a:effectLst>
              </a:rPr>
              <a:t>وربما</a:t>
            </a:r>
            <a:r>
              <a:rPr lang="ar-SA" sz="5400" dirty="0">
                <a:solidFill>
                  <a:srgbClr val="963A7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يظنه بعضهم أنه في </a:t>
            </a:r>
            <a:r>
              <a:rPr lang="ar-SA" sz="5400" dirty="0" smtClean="0">
                <a:solidFill>
                  <a:srgbClr val="FF256E"/>
                </a:solidFill>
                <a:effectLst>
                  <a:outerShdw blurRad="38100" dist="38100" dir="2700000" algn="tl">
                    <a:srgbClr val="000000">
                      <a:alpha val="43137"/>
                    </a:srgbClr>
                  </a:outerShdw>
                </a:effectLst>
              </a:rPr>
              <a:t>الجاه</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والسلطان </a:t>
            </a:r>
            <a:r>
              <a:rPr lang="ar-EG"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فيقاتل </a:t>
            </a:r>
            <a:r>
              <a:rPr lang="ar-SA" sz="5400" dirty="0">
                <a:solidFill>
                  <a:srgbClr val="963A7E"/>
                </a:solidFill>
                <a:effectLst>
                  <a:outerShdw blurRad="38100" dist="38100" dir="2700000" algn="tl">
                    <a:srgbClr val="000000">
                      <a:alpha val="43137"/>
                    </a:srgbClr>
                  </a:outerShdw>
                </a:effectLst>
              </a:rPr>
              <a:t>من أجل الوصول </a:t>
            </a:r>
            <a:r>
              <a:rPr lang="ar-SA" sz="5400" dirty="0" smtClean="0">
                <a:solidFill>
                  <a:srgbClr val="963A7E"/>
                </a:solidFill>
                <a:effectLst>
                  <a:outerShdw blurRad="38100" dist="38100" dir="2700000" algn="tl">
                    <a:srgbClr val="000000">
                      <a:alpha val="43137"/>
                    </a:srgbClr>
                  </a:outerShdw>
                </a:effectLst>
              </a:rPr>
              <a:t>لكرسيه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ثم </a:t>
            </a:r>
            <a:r>
              <a:rPr lang="ar-SA" sz="5400" dirty="0">
                <a:solidFill>
                  <a:srgbClr val="963A7E"/>
                </a:solidFill>
                <a:effectLst>
                  <a:outerShdw blurRad="38100" dist="38100" dir="2700000" algn="tl">
                    <a:srgbClr val="000000">
                      <a:alpha val="43137"/>
                    </a:srgbClr>
                  </a:outerShdw>
                </a:effectLst>
              </a:rPr>
              <a:t>يقاتل بشراسة أكبر من أجل الحفاظ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عليه </a:t>
            </a:r>
            <a:r>
              <a:rPr lang="ar-SA" sz="5400" dirty="0">
                <a:solidFill>
                  <a:srgbClr val="963A7E"/>
                </a:solidFill>
                <a:effectLst>
                  <a:outerShdw blurRad="38100" dist="38100" dir="2700000" algn="tl">
                    <a:srgbClr val="000000">
                      <a:alpha val="43137"/>
                    </a:srgbClr>
                  </a:outerShdw>
                </a:effectLst>
              </a:rPr>
              <a:t>من أن يسلبه منه </a:t>
            </a:r>
            <a:r>
              <a:rPr lang="ar-EG" sz="5400" dirty="0" smtClean="0">
                <a:solidFill>
                  <a:srgbClr val="963A7E"/>
                </a:solidFill>
                <a:effectLst>
                  <a:outerShdw blurRad="38100" dist="38100" dir="2700000" algn="tl">
                    <a:srgbClr val="000000">
                      <a:alpha val="43137"/>
                    </a:srgbClr>
                  </a:outerShdw>
                </a:effectLst>
              </a:rPr>
              <a:t>غيره..</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4509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smtClean="0">
                <a:solidFill>
                  <a:srgbClr val="C00000"/>
                </a:solidFill>
                <a:effectLst>
                  <a:outerShdw blurRad="38100" dist="38100" dir="2700000" algn="tl">
                    <a:srgbClr val="000000">
                      <a:alpha val="43137"/>
                    </a:srgbClr>
                  </a:outerShdw>
                </a:effectLst>
              </a:rPr>
              <a:t>          فإذا وهَبْتَ فذاك فضلٌ سابقٌ</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هٰذا الذي أرنو إليه وأطمعُ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spTree>
    <p:extLst>
      <p:ext uri="{BB962C8B-B14F-4D97-AF65-F5344CB8AC3E}">
        <p14:creationId xmlns:p14="http://schemas.microsoft.com/office/powerpoint/2010/main" val="12880986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4192" y="267027"/>
            <a:ext cx="10515600" cy="6734922"/>
          </a:xfrm>
        </p:spPr>
        <p:txBody>
          <a:bodyPr>
            <a:noAutofit/>
          </a:bodyPr>
          <a:lstStyle/>
          <a:p>
            <a:pPr algn="ctr"/>
            <a:r>
              <a:rPr lang="ar-SA" sz="5400" dirty="0">
                <a:solidFill>
                  <a:srgbClr val="FF256E"/>
                </a:solidFill>
                <a:effectLst>
                  <a:outerShdw blurRad="38100" dist="38100" dir="2700000" algn="tl">
                    <a:srgbClr val="000000">
                      <a:alpha val="43137"/>
                    </a:srgbClr>
                  </a:outerShdw>
                </a:effectLst>
              </a:rPr>
              <a:t>وربما يظنه بعضهم في كثرة </a:t>
            </a:r>
            <a:r>
              <a:rPr lang="ar-SA" sz="5400" dirty="0" smtClean="0">
                <a:solidFill>
                  <a:srgbClr val="FF256E"/>
                </a:solidFill>
                <a:effectLst>
                  <a:outerShdw blurRad="38100" dist="38100" dir="2700000" algn="tl">
                    <a:srgbClr val="000000">
                      <a:alpha val="43137"/>
                    </a:srgbClr>
                  </a:outerShdw>
                </a:effectLst>
              </a:rPr>
              <a:t>البنين</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وقوة العشيرة </a:t>
            </a:r>
            <a:r>
              <a:rPr lang="ar-SA" sz="5400" dirty="0" smtClean="0">
                <a:solidFill>
                  <a:srgbClr val="FF256E"/>
                </a:solidFill>
                <a:effectLst>
                  <a:outerShdw blurRad="38100" dist="38100" dir="2700000" algn="tl">
                    <a:srgbClr val="000000">
                      <a:alpha val="43137"/>
                    </a:srgbClr>
                  </a:outerShdw>
                </a:effectLst>
              </a:rPr>
              <a:t>والأهل</a:t>
            </a:r>
            <a:r>
              <a:rPr lang="ar-EG"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فيجتهد في نصرتهم </a:t>
            </a:r>
            <a:r>
              <a:rPr lang="ar-SA" sz="5400" dirty="0" smtClean="0">
                <a:solidFill>
                  <a:srgbClr val="963A7E"/>
                </a:solidFill>
                <a:effectLst>
                  <a:outerShdw blurRad="38100" dist="38100" dir="2700000" algn="tl">
                    <a:srgbClr val="000000">
                      <a:alpha val="43137"/>
                    </a:srgbClr>
                  </a:outerShdw>
                </a:effectLst>
              </a:rPr>
              <a:t>ظالمين أو </a:t>
            </a:r>
            <a:r>
              <a:rPr lang="ar-SA" sz="5400" dirty="0">
                <a:solidFill>
                  <a:srgbClr val="963A7E"/>
                </a:solidFill>
                <a:effectLst>
                  <a:outerShdw blurRad="38100" dist="38100" dir="2700000" algn="tl">
                    <a:srgbClr val="000000">
                      <a:alpha val="43137"/>
                    </a:srgbClr>
                  </a:outerShdw>
                </a:effectLst>
              </a:rPr>
              <a:t>مظلومين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ويتمادى </a:t>
            </a:r>
            <a:r>
              <a:rPr lang="ar-SA" sz="5400" dirty="0">
                <a:solidFill>
                  <a:srgbClr val="963A7E"/>
                </a:solidFill>
                <a:effectLst>
                  <a:outerShdw blurRad="38100" dist="38100" dir="2700000" algn="tl">
                    <a:srgbClr val="000000">
                      <a:alpha val="43137"/>
                    </a:srgbClr>
                  </a:outerShdw>
                </a:effectLst>
              </a:rPr>
              <a:t>في الدفاع عنهم بالحق والباطل </a:t>
            </a:r>
            <a:r>
              <a:rPr lang="ar-EG" sz="5400" dirty="0" smtClean="0">
                <a:solidFill>
                  <a:srgbClr val="963A7E"/>
                </a:solidFill>
                <a:effectLst>
                  <a:outerShdw blurRad="38100" dist="38100" dir="2700000" algn="tl">
                    <a:srgbClr val="000000">
                      <a:alpha val="43137"/>
                    </a:srgbClr>
                  </a:outerShdw>
                </a:effectLst>
              </a:rPr>
              <a:t>..</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35638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59" y="808878"/>
            <a:ext cx="10515600" cy="6734922"/>
          </a:xfrm>
        </p:spPr>
        <p:txBody>
          <a:bodyPr>
            <a:noAutofit/>
          </a:bodyPr>
          <a:lstStyle/>
          <a:p>
            <a:pPr algn="ctr"/>
            <a:r>
              <a:rPr lang="ar-SA" sz="5400" dirty="0">
                <a:solidFill>
                  <a:srgbClr val="963A7E"/>
                </a:solidFill>
                <a:effectLst>
                  <a:outerShdw blurRad="38100" dist="38100" dir="2700000" algn="tl">
                    <a:srgbClr val="000000">
                      <a:alpha val="43137"/>
                    </a:srgbClr>
                  </a:outerShdw>
                </a:effectLst>
              </a:rPr>
              <a:t>ويوزع عليهم ما يمتلك ومالا </a:t>
            </a:r>
            <a:r>
              <a:rPr lang="ar-SA" sz="5400" dirty="0" smtClean="0">
                <a:solidFill>
                  <a:srgbClr val="963A7E"/>
                </a:solidFill>
                <a:effectLst>
                  <a:outerShdw blurRad="38100" dist="38100" dir="2700000" algn="tl">
                    <a:srgbClr val="000000">
                      <a:alpha val="43137"/>
                    </a:srgbClr>
                  </a:outerShdw>
                </a:effectLst>
              </a:rPr>
              <a:t>يمتلك</a:t>
            </a: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من </a:t>
            </a:r>
            <a:r>
              <a:rPr lang="ar-SA" sz="5400" dirty="0">
                <a:solidFill>
                  <a:srgbClr val="963A7E"/>
                </a:solidFill>
                <a:effectLst>
                  <a:outerShdw blurRad="38100" dist="38100" dir="2700000" algn="tl">
                    <a:srgbClr val="000000">
                      <a:alpha val="43137"/>
                    </a:srgbClr>
                  </a:outerShdw>
                </a:effectLst>
              </a:rPr>
              <a:t>المناصب والأموال كي يجعل له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عشيرة </a:t>
            </a:r>
            <a:r>
              <a:rPr lang="ar-SA" sz="5400" dirty="0">
                <a:solidFill>
                  <a:srgbClr val="963A7E"/>
                </a:solidFill>
                <a:effectLst>
                  <a:outerShdw blurRad="38100" dist="38100" dir="2700000" algn="tl">
                    <a:srgbClr val="000000">
                      <a:alpha val="43137"/>
                    </a:srgbClr>
                  </a:outerShdw>
                </a:effectLst>
              </a:rPr>
              <a:t>قوية تدعمه وتسانده وقت </a:t>
            </a:r>
            <a:r>
              <a:rPr lang="ar-SA" sz="5400" dirty="0" smtClean="0">
                <a:solidFill>
                  <a:srgbClr val="963A7E"/>
                </a:solidFill>
                <a:effectLst>
                  <a:outerShdw blurRad="38100" dist="38100" dir="2700000" algn="tl">
                    <a:srgbClr val="000000">
                      <a:alpha val="43137"/>
                    </a:srgbClr>
                  </a:outerShdw>
                </a:effectLst>
              </a:rPr>
              <a:t>أزماته</a:t>
            </a:r>
            <a:r>
              <a:rPr lang="en-US" sz="5400" dirty="0">
                <a:solidFill>
                  <a:srgbClr val="963A7E"/>
                </a:solidFill>
                <a:effectLst>
                  <a:outerShdw blurRad="38100" dist="38100" dir="2700000" algn="tl">
                    <a:srgbClr val="000000">
                      <a:alpha val="43137"/>
                    </a:srgbClr>
                  </a:outerShdw>
                </a:effectLst>
              </a:rPr>
              <a:t>.</a:t>
            </a:r>
            <a:r>
              <a:rPr lang="en-US" sz="5400" dirty="0" smtClean="0">
                <a:solidFill>
                  <a:srgbClr val="963A7E"/>
                </a:solidFill>
                <a:effectLst>
                  <a:outerShdw blurRad="38100" dist="38100" dir="2700000" algn="tl">
                    <a:srgbClr val="000000">
                      <a:alpha val="43137"/>
                    </a:srgbClr>
                  </a:outerShdw>
                </a:effectLst>
              </a:rPr>
              <a:t>.</a:t>
            </a:r>
            <a:r>
              <a:rPr lang="en-US" sz="5400" dirty="0">
                <a:solidFill>
                  <a:srgbClr val="963A7E"/>
                </a:solidFill>
                <a:effectLst>
                  <a:outerShdw blurRad="38100" dist="38100" dir="2700000" algn="tl">
                    <a:srgbClr val="000000">
                      <a:alpha val="43137"/>
                    </a:srgbClr>
                  </a:outerShdw>
                </a:effectLst>
              </a:rPr>
              <a:t/>
            </a:r>
            <a:br>
              <a:rPr lang="en-US" sz="5400" dirty="0">
                <a:solidFill>
                  <a:srgbClr val="963A7E"/>
                </a:solidFill>
                <a:effectLst>
                  <a:outerShdw blurRad="38100" dist="38100" dir="2700000" algn="tl">
                    <a:srgbClr val="000000">
                      <a:alpha val="43137"/>
                    </a:srgbClr>
                  </a:outerShdw>
                </a:effectLst>
              </a:rPr>
            </a:b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1610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9424" y="1721223"/>
            <a:ext cx="10515600" cy="3576918"/>
          </a:xfrm>
        </p:spPr>
        <p:txBody>
          <a:bodyPr>
            <a:noAutofit/>
          </a:bodyPr>
          <a:lstStyle/>
          <a:p>
            <a:pPr algn="ctr"/>
            <a:r>
              <a:rPr lang="ar-SA" sz="7200" dirty="0" smtClean="0">
                <a:solidFill>
                  <a:srgbClr val="963A7E"/>
                </a:solidFill>
                <a:effectLst>
                  <a:outerShdw blurRad="38100" dist="38100" dir="2700000" algn="tl">
                    <a:srgbClr val="000000">
                      <a:alpha val="43137"/>
                    </a:srgbClr>
                  </a:outerShdw>
                </a:effectLst>
              </a:rPr>
              <a:t>ولكن </a:t>
            </a:r>
            <a:r>
              <a:rPr lang="ar-SA" sz="7200" dirty="0">
                <a:solidFill>
                  <a:srgbClr val="963A7E"/>
                </a:solidFill>
                <a:effectLst>
                  <a:outerShdw blurRad="38100" dist="38100" dir="2700000" algn="tl">
                    <a:srgbClr val="000000">
                      <a:alpha val="43137"/>
                    </a:srgbClr>
                  </a:outerShdw>
                </a:effectLst>
              </a:rPr>
              <a:t>الأمن الحقيقي </a:t>
            </a:r>
            <a:r>
              <a:rPr lang="ar-SA" sz="7200" dirty="0" smtClean="0">
                <a:solidFill>
                  <a:srgbClr val="963A7E"/>
                </a:solidFill>
                <a:effectLst>
                  <a:outerShdw blurRad="38100" dist="38100" dir="2700000" algn="tl">
                    <a:srgbClr val="000000">
                      <a:alpha val="43137"/>
                    </a:srgbClr>
                  </a:outerShdw>
                </a:effectLst>
              </a:rPr>
              <a:t>في</a:t>
            </a:r>
            <a:r>
              <a:rPr lang="ar-EG" sz="7200" dirty="0" smtClean="0">
                <a:solidFill>
                  <a:srgbClr val="963A7E"/>
                </a:solidFill>
                <a:effectLst>
                  <a:outerShdw blurRad="38100" dist="38100" dir="2700000" algn="tl">
                    <a:srgbClr val="000000">
                      <a:alpha val="43137"/>
                    </a:srgbClr>
                  </a:outerShdw>
                </a:effectLst>
              </a:rPr>
              <a:t/>
            </a:r>
            <a:br>
              <a:rPr lang="ar-EG" sz="7200" dirty="0" smtClean="0">
                <a:solidFill>
                  <a:srgbClr val="963A7E"/>
                </a:solidFill>
                <a:effectLst>
                  <a:outerShdw blurRad="38100" dist="38100" dir="2700000" algn="tl">
                    <a:srgbClr val="000000">
                      <a:alpha val="43137"/>
                    </a:srgbClr>
                  </a:outerShdw>
                </a:effectLst>
              </a:rPr>
            </a:br>
            <a:r>
              <a:rPr lang="ar-EG" sz="7200" dirty="0" smtClean="0">
                <a:solidFill>
                  <a:srgbClr val="963A7E"/>
                </a:solidFill>
                <a:effectLst>
                  <a:outerShdw blurRad="38100" dist="38100" dir="2700000" algn="tl">
                    <a:srgbClr val="000000">
                      <a:alpha val="43137"/>
                    </a:srgbClr>
                  </a:outerShdw>
                </a:effectLst>
              </a:rPr>
              <a:t>  </a:t>
            </a:r>
            <a:r>
              <a:rPr lang="ar-SA" sz="7200" dirty="0" smtClean="0">
                <a:solidFill>
                  <a:srgbClr val="963A7E"/>
                </a:solidFill>
                <a:effectLst>
                  <a:outerShdw blurRad="38100" dist="38100" dir="2700000" algn="tl">
                    <a:srgbClr val="000000">
                      <a:alpha val="43137"/>
                    </a:srgbClr>
                  </a:outerShdw>
                </a:effectLst>
              </a:rPr>
              <a:t> الدنيا</a:t>
            </a:r>
            <a:r>
              <a:rPr lang="ar-EG" sz="7200" dirty="0">
                <a:solidFill>
                  <a:srgbClr val="963A7E"/>
                </a:solidFill>
                <a:effectLst>
                  <a:outerShdw blurRad="38100" dist="38100" dir="2700000" algn="tl">
                    <a:srgbClr val="000000">
                      <a:alpha val="43137"/>
                    </a:srgbClr>
                  </a:outerShdw>
                </a:effectLst>
              </a:rPr>
              <a:t> </a:t>
            </a:r>
            <a:r>
              <a:rPr lang="ar-SA" sz="7200" dirty="0" smtClean="0">
                <a:solidFill>
                  <a:srgbClr val="963A7E"/>
                </a:solidFill>
                <a:effectLst>
                  <a:outerShdw blurRad="38100" dist="38100" dir="2700000" algn="tl">
                    <a:srgbClr val="000000">
                      <a:alpha val="43137"/>
                    </a:srgbClr>
                  </a:outerShdw>
                </a:effectLst>
              </a:rPr>
              <a:t>والآخرة </a:t>
            </a:r>
            <a:r>
              <a:rPr lang="ar-EG" sz="7200" dirty="0" smtClean="0">
                <a:solidFill>
                  <a:srgbClr val="963A7E"/>
                </a:solidFill>
                <a:effectLst>
                  <a:outerShdw blurRad="38100" dist="38100" dir="2700000" algn="tl">
                    <a:srgbClr val="000000">
                      <a:alpha val="43137"/>
                    </a:srgbClr>
                  </a:outerShdw>
                </a:effectLst>
              </a:rPr>
              <a:t>..</a:t>
            </a:r>
            <a:br>
              <a:rPr lang="ar-EG" sz="7200" dirty="0" smtClean="0">
                <a:solidFill>
                  <a:srgbClr val="963A7E"/>
                </a:solidFill>
                <a:effectLst>
                  <a:outerShdw blurRad="38100" dist="38100" dir="2700000" algn="tl">
                    <a:srgbClr val="000000">
                      <a:alpha val="43137"/>
                    </a:srgbClr>
                  </a:outerShdw>
                </a:effectLst>
              </a:rPr>
            </a:br>
            <a:r>
              <a:rPr lang="ar-EG" sz="2800" dirty="0">
                <a:solidFill>
                  <a:srgbClr val="FF256E"/>
                </a:solidFill>
                <a:effectLst>
                  <a:outerShdw blurRad="38100" dist="38100" dir="2700000" algn="tl">
                    <a:srgbClr val="000000">
                      <a:alpha val="43137"/>
                    </a:srgbClr>
                  </a:outerShdw>
                </a:effectLst>
              </a:rPr>
              <a:t/>
            </a:r>
            <a:br>
              <a:rPr lang="ar-EG" sz="2800" dirty="0">
                <a:solidFill>
                  <a:srgbClr val="FF256E"/>
                </a:solidFill>
                <a:effectLst>
                  <a:outerShdw blurRad="38100" dist="38100" dir="2700000" algn="tl">
                    <a:srgbClr val="000000">
                      <a:alpha val="43137"/>
                    </a:srgbClr>
                  </a:outerShdw>
                </a:effectLst>
              </a:rPr>
            </a:br>
            <a:r>
              <a:rPr lang="ar-EG" sz="7200" dirty="0">
                <a:solidFill>
                  <a:srgbClr val="FF256E"/>
                </a:solidFill>
                <a:effectLst>
                  <a:outerShdw blurRad="38100" dist="38100" dir="2700000" algn="tl">
                    <a:srgbClr val="000000">
                      <a:alpha val="43137"/>
                    </a:srgbClr>
                  </a:outerShdw>
                </a:effectLst>
              </a:rPr>
              <a:t> </a:t>
            </a:r>
            <a:r>
              <a:rPr lang="ar-EG" sz="7200" dirty="0" smtClean="0">
                <a:solidFill>
                  <a:srgbClr val="FF256E"/>
                </a:solidFill>
                <a:effectLst>
                  <a:outerShdw blurRad="38100" dist="38100" dir="2700000" algn="tl">
                    <a:srgbClr val="000000">
                      <a:alpha val="43137"/>
                    </a:srgbClr>
                  </a:outerShdw>
                </a:effectLst>
              </a:rPr>
              <a:t> في معية الله سبحانه !</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9984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1941" y="2870113"/>
            <a:ext cx="10515600" cy="1325563"/>
          </a:xfrm>
        </p:spPr>
        <p:txBody>
          <a:bodyPr>
            <a:normAutofit/>
          </a:bodyPr>
          <a:lstStyle/>
          <a:p>
            <a:r>
              <a:rPr lang="ar-EG" sz="7200" b="1" dirty="0" smtClean="0">
                <a:solidFill>
                  <a:srgbClr val="FF256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SA" sz="7200" dirty="0">
                <a:solidFill>
                  <a:srgbClr val="FF256E"/>
                </a:solidFill>
                <a:effectLst>
                  <a:outerShdw blurRad="38100" dist="38100" dir="2700000" algn="tl">
                    <a:srgbClr val="000000">
                      <a:alpha val="43137"/>
                    </a:srgbClr>
                  </a:outerShdw>
                </a:effectLst>
                <a:latin typeface="Arabic Typesetting" panose="03020402040406030203" pitchFamily="66" charset="-78"/>
              </a:rPr>
              <a:t>كَلَّا </a:t>
            </a:r>
            <a:r>
              <a:rPr lang="ar-SA"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إِنَّ </a:t>
            </a:r>
            <a:r>
              <a:rPr lang="ar-SA" sz="7200" dirty="0">
                <a:solidFill>
                  <a:srgbClr val="FF256E"/>
                </a:solidFill>
                <a:effectLst>
                  <a:outerShdw blurRad="38100" dist="38100" dir="2700000" algn="tl">
                    <a:srgbClr val="000000">
                      <a:alpha val="43137"/>
                    </a:srgbClr>
                  </a:outerShdw>
                </a:effectLst>
                <a:latin typeface="Arabic Typesetting" panose="03020402040406030203" pitchFamily="66" charset="-78"/>
              </a:rPr>
              <a:t>مَعِيَ رَبِّي </a:t>
            </a:r>
            <a:r>
              <a:rPr lang="ar-SA"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سَيَهْدِينِ</a:t>
            </a:r>
            <a:r>
              <a:rPr lang="ar-EG" sz="7200" dirty="0">
                <a:solidFill>
                  <a:srgbClr val="FF256E"/>
                </a:solidFill>
                <a:effectLst>
                  <a:outerShdw blurRad="38100" dist="38100" dir="2700000" algn="tl">
                    <a:srgbClr val="000000">
                      <a:alpha val="43137"/>
                    </a:srgbClr>
                  </a:outerShdw>
                </a:effectLst>
                <a:latin typeface="Arabic Typesetting" panose="03020402040406030203" pitchFamily="66" charset="-78"/>
              </a:rPr>
              <a:t> </a:t>
            </a:r>
            <a:r>
              <a:rPr lang="ar-EG" sz="7200" b="1" dirty="0" smtClean="0">
                <a:solidFill>
                  <a:srgbClr val="FF256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ar-EG" sz="7200" b="1"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4142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1847" y="633639"/>
            <a:ext cx="10515600" cy="6224361"/>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إنها معية </a:t>
            </a:r>
            <a:r>
              <a:rPr lang="ar-EG" sz="5400" dirty="0">
                <a:solidFill>
                  <a:srgbClr val="963A7E"/>
                </a:solidFill>
                <a:effectLst>
                  <a:outerShdw blurRad="38100" dist="38100" dir="2700000" algn="tl">
                    <a:srgbClr val="000000">
                      <a:alpha val="43137"/>
                    </a:srgbClr>
                  </a:outerShdw>
                </a:effectLst>
              </a:rPr>
              <a:t>النصرة والتأييد والرعاية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والقرب </a:t>
            </a:r>
            <a:r>
              <a:rPr lang="ar-EG" sz="5400" dirty="0">
                <a:solidFill>
                  <a:srgbClr val="963A7E"/>
                </a:solidFill>
                <a:effectLst>
                  <a:outerShdw blurRad="38100" dist="38100" dir="2700000" algn="tl">
                    <a:srgbClr val="000000">
                      <a:alpha val="43137"/>
                    </a:srgbClr>
                  </a:outerShdw>
                </a:effectLst>
              </a:rPr>
              <a:t>من العباد ودفع الضرر </a:t>
            </a:r>
            <a:r>
              <a:rPr lang="ar-EG" sz="5400" dirty="0" smtClean="0">
                <a:solidFill>
                  <a:srgbClr val="963A7E"/>
                </a:solidFill>
                <a:effectLst>
                  <a:outerShdw blurRad="38100" dist="38100" dir="2700000" algn="tl">
                    <a:srgbClr val="000000">
                      <a:alpha val="43137"/>
                    </a:srgbClr>
                  </a:outerShdw>
                </a:effectLst>
              </a:rPr>
              <a:t>عنهم..</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48027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0480" y="1884645"/>
            <a:ext cx="10515600" cy="3144555"/>
          </a:xfrm>
        </p:spPr>
        <p:txBody>
          <a:bodyPr>
            <a:normAutofit/>
          </a:bodyPr>
          <a:lstStyle/>
          <a:p>
            <a:pPr algn="ctr"/>
            <a:r>
              <a:rPr lang="en-US" sz="6000" dirty="0" smtClean="0">
                <a:solidFill>
                  <a:srgbClr val="FF256E"/>
                </a:solidFill>
                <a:effectLst>
                  <a:outerShdw blurRad="38100" dist="38100" dir="2700000" algn="tl">
                    <a:srgbClr val="000000">
                      <a:alpha val="43137"/>
                    </a:srgbClr>
                  </a:outerShdw>
                </a:effectLst>
              </a:rPr>
              <a:t>}</a:t>
            </a:r>
            <a:r>
              <a:rPr lang="ar-EG" sz="6000" dirty="0" smtClean="0">
                <a:solidFill>
                  <a:srgbClr val="FF256E"/>
                </a:solidFill>
                <a:effectLst>
                  <a:outerShdw blurRad="38100" dist="38100" dir="2700000" algn="tl">
                    <a:srgbClr val="000000">
                      <a:alpha val="43137"/>
                    </a:srgbClr>
                  </a:outerShdw>
                </a:effectLst>
              </a:rPr>
              <a:t> </a:t>
            </a:r>
            <a:r>
              <a:rPr lang="ar-SA" sz="6000" dirty="0" smtClean="0">
                <a:solidFill>
                  <a:srgbClr val="FF256E"/>
                </a:solidFill>
                <a:effectLst>
                  <a:outerShdw blurRad="38100" dist="38100" dir="2700000" algn="tl">
                    <a:srgbClr val="000000">
                      <a:alpha val="43137"/>
                    </a:srgbClr>
                  </a:outerShdw>
                </a:effectLst>
              </a:rPr>
              <a:t>فَأَيُّ </a:t>
            </a:r>
            <a:r>
              <a:rPr lang="ar-SA" sz="6000" dirty="0">
                <a:solidFill>
                  <a:srgbClr val="FF256E"/>
                </a:solidFill>
                <a:effectLst>
                  <a:outerShdw blurRad="38100" dist="38100" dir="2700000" algn="tl">
                    <a:srgbClr val="000000">
                      <a:alpha val="43137"/>
                    </a:srgbClr>
                  </a:outerShdw>
                </a:effectLst>
              </a:rPr>
              <a:t>الْفَرِيقَيْنِ أَحَقُّ </a:t>
            </a:r>
            <a:r>
              <a:rPr lang="ar-SA" sz="6000" dirty="0" smtClean="0">
                <a:solidFill>
                  <a:srgbClr val="FF256E"/>
                </a:solidFill>
                <a:effectLst>
                  <a:outerShdw blurRad="38100" dist="38100" dir="2700000" algn="tl">
                    <a:srgbClr val="000000">
                      <a:alpha val="43137"/>
                    </a:srgbClr>
                  </a:outerShdw>
                </a:effectLst>
              </a:rPr>
              <a:t>بِالْأَمْنِ</a:t>
            </a:r>
            <a:r>
              <a:rPr lang="ar-EG" sz="6000" dirty="0" smtClean="0">
                <a:solidFill>
                  <a:srgbClr val="FF256E"/>
                </a:solidFill>
                <a:effectLst>
                  <a:outerShdw blurRad="38100" dist="38100" dir="2700000" algn="tl">
                    <a:srgbClr val="000000">
                      <a:alpha val="43137"/>
                    </a:srgbClr>
                  </a:outerShdw>
                </a:effectLst>
              </a:rPr>
              <a:t/>
            </a:r>
            <a:br>
              <a:rPr lang="ar-EG" sz="6000" dirty="0" smtClean="0">
                <a:solidFill>
                  <a:srgbClr val="FF256E"/>
                </a:solidFill>
                <a:effectLst>
                  <a:outerShdw blurRad="38100" dist="38100" dir="2700000" algn="tl">
                    <a:srgbClr val="000000">
                      <a:alpha val="43137"/>
                    </a:srgbClr>
                  </a:outerShdw>
                </a:effectLst>
              </a:rPr>
            </a:br>
            <a:r>
              <a:rPr lang="ar-SA" sz="6000" dirty="0" smtClean="0">
                <a:solidFill>
                  <a:srgbClr val="FF256E"/>
                </a:solidFill>
                <a:effectLst>
                  <a:outerShdw blurRad="38100" dist="38100" dir="2700000" algn="tl">
                    <a:srgbClr val="000000">
                      <a:alpha val="43137"/>
                    </a:srgbClr>
                  </a:outerShdw>
                </a:effectLst>
              </a:rPr>
              <a:t> </a:t>
            </a:r>
            <a:r>
              <a:rPr lang="ar-SA" sz="6000" dirty="0">
                <a:solidFill>
                  <a:srgbClr val="FF256E"/>
                </a:solidFill>
                <a:effectLst>
                  <a:outerShdw blurRad="38100" dist="38100" dir="2700000" algn="tl">
                    <a:srgbClr val="000000">
                      <a:alpha val="43137"/>
                    </a:srgbClr>
                  </a:outerShdw>
                </a:effectLst>
              </a:rPr>
              <a:t>إِنْ كُنْتُمْ </a:t>
            </a:r>
            <a:r>
              <a:rPr lang="ar-SA" sz="6000" dirty="0" smtClean="0">
                <a:solidFill>
                  <a:srgbClr val="FF256E"/>
                </a:solidFill>
                <a:effectLst>
                  <a:outerShdw blurRad="38100" dist="38100" dir="2700000" algn="tl">
                    <a:srgbClr val="000000">
                      <a:alpha val="43137"/>
                    </a:srgbClr>
                  </a:outerShdw>
                </a:effectLst>
              </a:rPr>
              <a:t>تَعْلَمُونَ</a:t>
            </a:r>
            <a:r>
              <a:rPr lang="ar-EG" sz="6000" dirty="0" smtClean="0">
                <a:solidFill>
                  <a:srgbClr val="FF256E"/>
                </a:solidFill>
                <a:effectLst>
                  <a:outerShdw blurRad="38100" dist="38100" dir="2700000" algn="tl">
                    <a:srgbClr val="000000">
                      <a:alpha val="43137"/>
                    </a:srgbClr>
                  </a:outerShdw>
                </a:effectLst>
              </a:rPr>
              <a:t> ؟! </a:t>
            </a:r>
            <a:r>
              <a:rPr lang="en-US" sz="6000" dirty="0" smtClean="0">
                <a:solidFill>
                  <a:srgbClr val="FF256E"/>
                </a:solidFill>
                <a:effectLst>
                  <a:outerShdw blurRad="38100" dist="38100" dir="2700000" algn="tl">
                    <a:srgbClr val="000000">
                      <a:alpha val="43137"/>
                    </a:srgbClr>
                  </a:outerShdw>
                </a:effectLst>
              </a:rPr>
              <a:t>{</a:t>
            </a:r>
            <a:endParaRPr lang="ar-EG" sz="60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13168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3659" y="0"/>
            <a:ext cx="10515600" cy="7017310"/>
          </a:xfrm>
        </p:spPr>
        <p:txBody>
          <a:bodyPr>
            <a:normAutofit/>
          </a:bodyPr>
          <a:lstStyle/>
          <a:p>
            <a:r>
              <a:rPr lang="ar-EG" sz="5400" dirty="0" smtClean="0">
                <a:solidFill>
                  <a:srgbClr val="963A7E"/>
                </a:solidFill>
                <a:effectLst>
                  <a:outerShdw blurRad="38100" dist="38100" dir="2700000" algn="tl">
                    <a:srgbClr val="000000">
                      <a:alpha val="43137"/>
                    </a:srgbClr>
                  </a:outerShdw>
                </a:effectLst>
              </a:rPr>
              <a:t>قال الحطيئة:</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ولست أرى السعادة جمع مالٍ</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ولكن التقي هو السعيدُ..</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وتقوى الله خيرُ زادٍ</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وعند الله للأتقى مزيدٌ..</a:t>
            </a:r>
            <a:endParaRPr lang="ar-EG" sz="40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9927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2189" y="0"/>
            <a:ext cx="10515600" cy="6842499"/>
          </a:xfrm>
        </p:spPr>
        <p:txBody>
          <a:bodyPr>
            <a:normAutofit/>
          </a:bodyPr>
          <a:lstStyle/>
          <a:p>
            <a:pPr algn="ctr"/>
            <a:r>
              <a:rPr lang="ar-SA" sz="5400" dirty="0">
                <a:solidFill>
                  <a:srgbClr val="963A7E"/>
                </a:solidFill>
                <a:effectLst>
                  <a:outerShdw blurRad="38100" dist="38100" dir="2700000" algn="tl">
                    <a:srgbClr val="000000">
                      <a:alpha val="43137"/>
                    </a:srgbClr>
                  </a:outerShdw>
                </a:effectLst>
              </a:rPr>
              <a:t>كيف يخاف المؤمن من </a:t>
            </a:r>
            <a:r>
              <a:rPr lang="ar-SA" sz="5400" dirty="0" smtClean="0">
                <a:solidFill>
                  <a:srgbClr val="963A7E"/>
                </a:solidFill>
                <a:effectLst>
                  <a:outerShdw blurRad="38100" dist="38100" dir="2700000" algn="tl">
                    <a:srgbClr val="000000">
                      <a:alpha val="43137"/>
                    </a:srgbClr>
                  </a:outerShdw>
                </a:effectLst>
              </a:rPr>
              <a:t>الخلق</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وهو في </a:t>
            </a:r>
            <a:r>
              <a:rPr lang="ar-SA" sz="5400" dirty="0">
                <a:solidFill>
                  <a:srgbClr val="FF256E"/>
                </a:solidFill>
                <a:effectLst>
                  <a:outerShdw blurRad="38100" dist="38100" dir="2700000" algn="tl">
                    <a:srgbClr val="000000">
                      <a:alpha val="43137"/>
                    </a:srgbClr>
                  </a:outerShdw>
                </a:effectLst>
              </a:rPr>
              <a:t>معية الخالق ؟</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كيف </a:t>
            </a:r>
            <a:r>
              <a:rPr lang="ar-EG" sz="5400" dirty="0" smtClean="0">
                <a:solidFill>
                  <a:srgbClr val="963A7E"/>
                </a:solidFill>
                <a:effectLst>
                  <a:outerShdw blurRad="38100" dist="38100" dir="2700000" algn="tl">
                    <a:srgbClr val="000000">
                      <a:alpha val="43137"/>
                    </a:srgbClr>
                  </a:outerShdw>
                </a:effectLst>
              </a:rPr>
              <a:t>يخشى </a:t>
            </a:r>
            <a:r>
              <a:rPr lang="ar-SA" sz="5400" dirty="0" smtClean="0">
                <a:solidFill>
                  <a:srgbClr val="963A7E"/>
                </a:solidFill>
                <a:effectLst>
                  <a:outerShdw blurRad="38100" dist="38100" dir="2700000" algn="tl">
                    <a:srgbClr val="000000">
                      <a:alpha val="43137"/>
                    </a:srgbClr>
                  </a:outerShdw>
                </a:effectLst>
              </a:rPr>
              <a:t>المؤمن</a:t>
            </a:r>
            <a:r>
              <a:rPr lang="en-US" sz="5400" dirty="0" smtClean="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على</a:t>
            </a:r>
            <a:r>
              <a:rPr lang="ar-SA" sz="5400" dirty="0" smtClean="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رزقه ..</a:t>
            </a: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وهو </a:t>
            </a:r>
            <a:r>
              <a:rPr lang="ar-SA" sz="5400" dirty="0">
                <a:solidFill>
                  <a:srgbClr val="FF256E"/>
                </a:solidFill>
                <a:effectLst>
                  <a:outerShdw blurRad="38100" dist="38100" dir="2700000" algn="tl">
                    <a:srgbClr val="000000">
                      <a:alpha val="43137"/>
                    </a:srgbClr>
                  </a:outerShdw>
                </a:effectLst>
              </a:rPr>
              <a:t>في معية </a:t>
            </a:r>
            <a:r>
              <a:rPr lang="ar-EG" sz="5400" dirty="0" smtClean="0">
                <a:solidFill>
                  <a:srgbClr val="FF256E"/>
                </a:solidFill>
                <a:effectLst>
                  <a:outerShdw blurRad="38100" dist="38100" dir="2700000" algn="tl">
                    <a:srgbClr val="000000">
                      <a:alpha val="43137"/>
                    </a:srgbClr>
                  </a:outerShdw>
                </a:effectLst>
              </a:rPr>
              <a:t>الرزاق</a:t>
            </a:r>
            <a:r>
              <a:rPr lang="ar-SA" sz="5400" dirty="0" smtClean="0">
                <a:solidFill>
                  <a:srgbClr val="FF256E"/>
                </a:solidFill>
                <a:effectLst>
                  <a:outerShdw blurRad="38100" dist="38100" dir="2700000" algn="tl">
                    <a:srgbClr val="000000">
                      <a:alpha val="43137"/>
                    </a:srgbClr>
                  </a:outerShdw>
                </a:effectLst>
              </a:rPr>
              <a:t>؟</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كيف </a:t>
            </a:r>
            <a:r>
              <a:rPr lang="ar-EG" sz="5400" dirty="0" smtClean="0">
                <a:solidFill>
                  <a:srgbClr val="963A7E"/>
                </a:solidFill>
                <a:effectLst>
                  <a:outerShdw blurRad="38100" dist="38100" dir="2700000" algn="tl">
                    <a:srgbClr val="000000">
                      <a:alpha val="43137"/>
                    </a:srgbClr>
                  </a:outerShdw>
                </a:effectLst>
              </a:rPr>
              <a:t>يحزن </a:t>
            </a:r>
            <a:r>
              <a:rPr lang="ar-SA" sz="5400" dirty="0" smtClean="0">
                <a:solidFill>
                  <a:srgbClr val="963A7E"/>
                </a:solidFill>
                <a:effectLst>
                  <a:outerShdw blurRad="38100" dist="38100" dir="2700000" algn="tl">
                    <a:srgbClr val="000000">
                      <a:alpha val="43137"/>
                    </a:srgbClr>
                  </a:outerShdw>
                </a:effectLst>
              </a:rPr>
              <a:t>المؤمن </a:t>
            </a:r>
            <a:r>
              <a:rPr lang="ar-EG" sz="5400" dirty="0" smtClean="0">
                <a:solidFill>
                  <a:srgbClr val="963A7E"/>
                </a:solidFill>
                <a:effectLst>
                  <a:outerShdw blurRad="38100" dist="38100" dir="2700000" algn="tl">
                    <a:srgbClr val="000000">
                      <a:alpha val="43137"/>
                    </a:srgbClr>
                  </a:outerShdw>
                </a:effectLst>
              </a:rPr>
              <a:t>ويضيق صدره..</a:t>
            </a: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وهو </a:t>
            </a:r>
            <a:r>
              <a:rPr lang="ar-SA" sz="5400" dirty="0">
                <a:solidFill>
                  <a:srgbClr val="FF256E"/>
                </a:solidFill>
                <a:effectLst>
                  <a:outerShdw blurRad="38100" dist="38100" dir="2700000" algn="tl">
                    <a:srgbClr val="000000">
                      <a:alpha val="43137"/>
                    </a:srgbClr>
                  </a:outerShdw>
                </a:effectLst>
              </a:rPr>
              <a:t>في معية </a:t>
            </a:r>
            <a:r>
              <a:rPr lang="ar-EG" sz="5400" dirty="0" smtClean="0">
                <a:solidFill>
                  <a:srgbClr val="FF256E"/>
                </a:solidFill>
                <a:effectLst>
                  <a:outerShdw blurRad="38100" dist="38100" dir="2700000" algn="tl">
                    <a:srgbClr val="000000">
                      <a:alpha val="43137"/>
                    </a:srgbClr>
                  </a:outerShdw>
                </a:effectLst>
              </a:rPr>
              <a:t>أرحم الراحمين</a:t>
            </a:r>
            <a:r>
              <a:rPr lang="ar-SA" sz="5400" dirty="0" smtClean="0">
                <a:solidFill>
                  <a:srgbClr val="FF256E"/>
                </a:solidFill>
                <a:effectLst>
                  <a:outerShdw blurRad="38100" dist="38100" dir="2700000" algn="tl">
                    <a:srgbClr val="000000">
                      <a:alpha val="43137"/>
                    </a:srgbClr>
                  </a:outerShdw>
                </a:effectLst>
              </a:rPr>
              <a:t>؟</a:t>
            </a:r>
            <a:r>
              <a:rPr lang="en-US" sz="5400" dirty="0">
                <a:solidFill>
                  <a:srgbClr val="FF256E"/>
                </a:solidFill>
                <a:effectLst>
                  <a:outerShdw blurRad="38100" dist="38100" dir="2700000" algn="tl">
                    <a:srgbClr val="000000">
                      <a:alpha val="43137"/>
                    </a:srgbClr>
                  </a:outerShdw>
                </a:effectLst>
              </a:rPr>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2194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936" y="1169892"/>
            <a:ext cx="10515600" cy="4827494"/>
          </a:xfrm>
        </p:spPr>
        <p:txBody>
          <a:bodyPr>
            <a:normAutofit/>
          </a:bodyPr>
          <a:lstStyle/>
          <a:p>
            <a:pPr algn="ctr"/>
            <a:r>
              <a:rPr lang="ar-EG" sz="72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قلها بيقين المؤمن الحق ..</a:t>
            </a:r>
            <a:br>
              <a:rPr lang="ar-EG" sz="72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br>
            <a:r>
              <a:rPr lang="ar-EG"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en-US" sz="7200" dirty="0">
                <a:solidFill>
                  <a:srgbClr val="FF256E"/>
                </a:solidFill>
                <a:effectLst>
                  <a:outerShdw blurRad="38100" dist="38100" dir="2700000" algn="tl">
                    <a:srgbClr val="000000">
                      <a:alpha val="43137"/>
                    </a:srgbClr>
                  </a:outerShdw>
                </a:effectLst>
                <a:latin typeface="Arabic Typesetting" panose="03020402040406030203" pitchFamily="66" charset="-78"/>
              </a:rPr>
              <a:t>}</a:t>
            </a:r>
            <a:r>
              <a:rPr lang="ar-EG"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t>
            </a:r>
            <a:r>
              <a:rPr lang="ar-SA" sz="7200" dirty="0">
                <a:solidFill>
                  <a:srgbClr val="FF256E"/>
                </a:solidFill>
                <a:effectLst>
                  <a:outerShdw blurRad="38100" dist="38100" dir="2700000" algn="tl">
                    <a:srgbClr val="000000">
                      <a:alpha val="43137"/>
                    </a:srgbClr>
                  </a:outerShdw>
                </a:effectLst>
                <a:latin typeface="Arabic Typesetting" panose="03020402040406030203" pitchFamily="66" charset="-78"/>
              </a:rPr>
              <a:t>كَلَّا </a:t>
            </a:r>
            <a:r>
              <a:rPr lang="ar-SA"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إِنَّ </a:t>
            </a:r>
            <a:r>
              <a:rPr lang="ar-SA" sz="7200" dirty="0">
                <a:solidFill>
                  <a:srgbClr val="FF256E"/>
                </a:solidFill>
                <a:effectLst>
                  <a:outerShdw blurRad="38100" dist="38100" dir="2700000" algn="tl">
                    <a:srgbClr val="000000">
                      <a:alpha val="43137"/>
                    </a:srgbClr>
                  </a:outerShdw>
                </a:effectLst>
                <a:latin typeface="Arabic Typesetting" panose="03020402040406030203" pitchFamily="66" charset="-78"/>
              </a:rPr>
              <a:t>مَعِيَ </a:t>
            </a:r>
            <a:r>
              <a:rPr lang="ar-SA"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رَبِّي</a:t>
            </a:r>
            <a:r>
              <a:rPr lang="ar-SA" sz="7200" dirty="0">
                <a:solidFill>
                  <a:srgbClr val="FF256E"/>
                </a:solidFill>
                <a:effectLst>
                  <a:outerShdw blurRad="38100" dist="38100" dir="2700000" algn="tl">
                    <a:srgbClr val="000000">
                      <a:alpha val="43137"/>
                    </a:srgbClr>
                  </a:outerShdw>
                </a:effectLst>
                <a:latin typeface="Arabic Typesetting" panose="03020402040406030203" pitchFamily="66" charset="-78"/>
              </a:rPr>
              <a:t> </a:t>
            </a:r>
            <a:r>
              <a:rPr lang="ar-EG" sz="7200" dirty="0">
                <a:solidFill>
                  <a:srgbClr val="FF256E"/>
                </a:solidFill>
                <a:effectLst>
                  <a:outerShdw blurRad="38100" dist="38100" dir="2700000" algn="tl">
                    <a:srgbClr val="000000">
                      <a:alpha val="43137"/>
                    </a:srgbClr>
                  </a:outerShdw>
                </a:effectLst>
                <a:latin typeface="Arabic Typesetting" panose="03020402040406030203" pitchFamily="66" charset="-78"/>
              </a:rPr>
              <a:t> </a:t>
            </a:r>
            <a:r>
              <a:rPr lang="en-US" sz="7200" dirty="0">
                <a:solidFill>
                  <a:srgbClr val="FF256E"/>
                </a:solidFill>
                <a:effectLst>
                  <a:outerShdw blurRad="38100" dist="38100" dir="2700000" algn="tl">
                    <a:srgbClr val="000000">
                      <a:alpha val="43137"/>
                    </a:srgbClr>
                  </a:outerShdw>
                </a:effectLst>
                <a:latin typeface="Arabic Typesetting" panose="03020402040406030203" pitchFamily="66" charset="-78"/>
              </a:rPr>
              <a:t>{</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3296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936" y="26892"/>
            <a:ext cx="10515600" cy="7005918"/>
          </a:xfrm>
        </p:spPr>
        <p:txBody>
          <a:bodyPr>
            <a:normAutofit/>
          </a:bodyPr>
          <a:lstStyle/>
          <a:p>
            <a:pPr algn="ctr"/>
            <a:r>
              <a:rPr lang="ar-SA"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كَلَّا إِنَّ </a:t>
            </a:r>
            <a:r>
              <a:rPr lang="ar-SA" sz="6000" dirty="0">
                <a:solidFill>
                  <a:srgbClr val="963A7E"/>
                </a:solidFill>
                <a:effectLst>
                  <a:outerShdw blurRad="38100" dist="38100" dir="2700000" algn="tl">
                    <a:srgbClr val="000000">
                      <a:alpha val="43137"/>
                    </a:srgbClr>
                  </a:outerShdw>
                </a:effectLst>
                <a:latin typeface="Arabic Typesetting" panose="03020402040406030203" pitchFamily="66" charset="-78"/>
              </a:rPr>
              <a:t>مَعِيَ </a:t>
            </a:r>
            <a:r>
              <a:rPr lang="ar-SA"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رَبِّي</a:t>
            </a:r>
            <a:r>
              <a:rPr lang="ar-EG"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 </a:t>
            </a: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سيهدين</a:t>
            </a:r>
            <a:b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EG" sz="3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sz="3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SA" sz="6000" dirty="0">
                <a:solidFill>
                  <a:srgbClr val="963A7E"/>
                </a:solidFill>
                <a:effectLst>
                  <a:outerShdw blurRad="38100" dist="38100" dir="2700000" algn="tl">
                    <a:srgbClr val="000000">
                      <a:alpha val="43137"/>
                    </a:srgbClr>
                  </a:outerShdw>
                </a:effectLst>
                <a:latin typeface="Arabic Typesetting" panose="03020402040406030203" pitchFamily="66" charset="-78"/>
              </a:rPr>
              <a:t> </a:t>
            </a:r>
            <a:r>
              <a:rPr lang="ar-EG" sz="6000" dirty="0">
                <a:solidFill>
                  <a:srgbClr val="963A7E"/>
                </a:solidFill>
                <a:effectLst>
                  <a:outerShdw blurRad="38100" dist="38100" dir="2700000" algn="tl">
                    <a:srgbClr val="000000">
                      <a:alpha val="43137"/>
                    </a:srgbClr>
                  </a:outerShdw>
                </a:effectLst>
                <a:latin typeface="Arabic Typesetting" panose="03020402040406030203" pitchFamily="66" charset="-78"/>
              </a:rPr>
              <a:t> </a:t>
            </a:r>
            <a:r>
              <a:rPr lang="ar-SA" sz="6000" dirty="0">
                <a:solidFill>
                  <a:srgbClr val="963A7E"/>
                </a:solidFill>
                <a:effectLst>
                  <a:outerShdw blurRad="38100" dist="38100" dir="2700000" algn="tl">
                    <a:srgbClr val="000000">
                      <a:alpha val="43137"/>
                    </a:srgbClr>
                  </a:outerShdw>
                </a:effectLst>
                <a:latin typeface="Arabic Typesetting" panose="03020402040406030203" pitchFamily="66" charset="-78"/>
              </a:rPr>
              <a:t> كَلَّا إِنَّ مَعِيَ </a:t>
            </a:r>
            <a:r>
              <a:rPr lang="ar-SA"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رَبِّي</a:t>
            </a:r>
            <a:r>
              <a:rPr lang="ar-EG"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 ..</a:t>
            </a: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سينصرني ويكفين</a:t>
            </a:r>
            <a:b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EG" sz="3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sz="3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SA" sz="6000" dirty="0">
                <a:solidFill>
                  <a:srgbClr val="963A7E"/>
                </a:solidFill>
                <a:effectLst>
                  <a:outerShdw blurRad="38100" dist="38100" dir="2700000" algn="tl">
                    <a:srgbClr val="000000">
                      <a:alpha val="43137"/>
                    </a:srgbClr>
                  </a:outerShdw>
                </a:effectLst>
                <a:latin typeface="Arabic Typesetting" panose="03020402040406030203" pitchFamily="66" charset="-78"/>
              </a:rPr>
              <a:t>كَلَّا إِنَّ مَعِيَ </a:t>
            </a:r>
            <a:r>
              <a:rPr lang="ar-SA"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رَبِّي</a:t>
            </a:r>
            <a:r>
              <a:rPr lang="ar-EG" sz="6000" dirty="0" smtClean="0">
                <a:solidFill>
                  <a:srgbClr val="963A7E"/>
                </a:solidFill>
                <a:effectLst>
                  <a:outerShdw blurRad="38100" dist="38100" dir="2700000" algn="tl">
                    <a:srgbClr val="000000">
                      <a:alpha val="43137"/>
                    </a:srgbClr>
                  </a:outerShdw>
                </a:effectLst>
                <a:latin typeface="Arabic Typesetting" panose="03020402040406030203" pitchFamily="66" charset="-78"/>
              </a:rPr>
              <a:t> ..</a:t>
            </a: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
            </a:r>
            <a:b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br>
            <a:r>
              <a:rPr lang="ar-EG" sz="60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يرزقني ويرضين</a:t>
            </a:r>
            <a:endParaRPr lang="ar-EG" sz="60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7423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a:solidFill>
                  <a:srgbClr val="C00000"/>
                </a:solidFill>
                <a:effectLst>
                  <a:outerShdw blurRad="38100" dist="38100" dir="2700000" algn="tl">
                    <a:srgbClr val="000000">
                      <a:alpha val="43137"/>
                    </a:srgbClr>
                  </a:outerShdw>
                </a:effectLst>
              </a:rPr>
              <a:t> </a:t>
            </a:r>
            <a:r>
              <a:rPr lang="ar-EG" sz="3600" dirty="0" smtClean="0">
                <a:solidFill>
                  <a:srgbClr val="C00000"/>
                </a:solidFill>
                <a:effectLst>
                  <a:outerShdw blurRad="38100" dist="38100" dir="2700000" algn="tl">
                    <a:srgbClr val="000000">
                      <a:alpha val="43137"/>
                    </a:srgbClr>
                  </a:outerShdw>
                </a:effectLst>
              </a:rPr>
              <a:t>         وإذا مَنعتَ فأنت ربي خالقي</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حاشا يداي لغير جودك تُرفعُ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spTree>
    <p:extLst>
      <p:ext uri="{BB962C8B-B14F-4D97-AF65-F5344CB8AC3E}">
        <p14:creationId xmlns:p14="http://schemas.microsoft.com/office/powerpoint/2010/main" val="26797186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12290" name="Picture 2" descr="Image result for ‫معية الله‬‎"/>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6222" y="2038936"/>
            <a:ext cx="10759556" cy="2684054"/>
          </a:xfrm>
          <a:prstGeom prst="rect">
            <a:avLst/>
          </a:prstGeom>
          <a:noFill/>
          <a:extLst>
            <a:ext uri="{909E8E84-426E-40DD-AFC4-6F175D3DCCD1}">
              <a14:hiddenFill xmlns:a14="http://schemas.microsoft.com/office/drawing/2010/main">
                <a:solidFill>
                  <a:srgbClr val="FFFFFF"/>
                </a:solidFill>
              </a14:hiddenFill>
            </a:ext>
          </a:extLst>
        </p:spPr>
      </p:pic>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346200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randombar(horizont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936" y="26892"/>
            <a:ext cx="10515600" cy="7005918"/>
          </a:xfrm>
        </p:spPr>
        <p:txBody>
          <a:bodyPr>
            <a:normAutofit/>
          </a:bodyPr>
          <a:lstStyle/>
          <a:p>
            <a:pPr algn="ctr"/>
            <a:r>
              <a:rPr lang="ar-SA" sz="5400" dirty="0">
                <a:solidFill>
                  <a:srgbClr val="963A7E"/>
                </a:solidFill>
                <a:effectLst>
                  <a:outerShdw blurRad="38100" dist="38100" dir="2700000" algn="tl">
                    <a:srgbClr val="000000">
                      <a:alpha val="43137"/>
                    </a:srgbClr>
                  </a:outerShdw>
                </a:effectLst>
              </a:rPr>
              <a:t>من  كان معه الله سبحانه </a:t>
            </a:r>
            <a:r>
              <a:rPr lang="ar-SA" sz="5400" dirty="0" smtClean="0">
                <a:solidFill>
                  <a:srgbClr val="963A7E"/>
                </a:solidFill>
                <a:effectLst>
                  <a:outerShdw blurRad="38100" dist="38100" dir="2700000" algn="tl">
                    <a:srgbClr val="000000">
                      <a:alpha val="43137"/>
                    </a:srgbClr>
                  </a:outerShdw>
                </a:effectLst>
              </a:rPr>
              <a:t>تعالى</a:t>
            </a:r>
            <a:r>
              <a:rPr lang="en-US" sz="5400" dirty="0" smtClean="0">
                <a:solidFill>
                  <a:srgbClr val="963A7E"/>
                </a:solidFill>
                <a:effectLst>
                  <a:outerShdw blurRad="38100" dist="38100" dir="2700000" algn="tl">
                    <a:srgbClr val="000000">
                      <a:alpha val="43137"/>
                    </a:srgbClr>
                  </a:outerShdw>
                </a:effectLst>
              </a:rPr>
              <a:t/>
            </a:r>
            <a:br>
              <a:rPr lang="en-US"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فهل يضره العالم بأسره ولو اجتمع عليه </a:t>
            </a:r>
            <a:r>
              <a:rPr lang="ar-SA" sz="5400"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قالها </a:t>
            </a:r>
            <a:r>
              <a:rPr lang="ar-SA" sz="5400" dirty="0" smtClean="0">
                <a:solidFill>
                  <a:srgbClr val="963A7E"/>
                </a:solidFill>
                <a:effectLst>
                  <a:outerShdw blurRad="38100" dist="38100" dir="2700000" algn="tl">
                    <a:srgbClr val="000000">
                      <a:alpha val="43137"/>
                    </a:srgbClr>
                  </a:outerShdw>
                </a:effectLst>
              </a:rPr>
              <a:t>صلى </a:t>
            </a:r>
            <a:r>
              <a:rPr lang="ar-SA" sz="5400" dirty="0">
                <a:solidFill>
                  <a:srgbClr val="963A7E"/>
                </a:solidFill>
                <a:effectLst>
                  <a:outerShdw blurRad="38100" dist="38100" dir="2700000" algn="tl">
                    <a:srgbClr val="000000">
                      <a:alpha val="43137"/>
                    </a:srgbClr>
                  </a:outerShdw>
                </a:effectLst>
              </a:rPr>
              <a:t>الله عليه وسلم معلما بها الأمة</a:t>
            </a:r>
            <a:r>
              <a:rPr lang="en-US" sz="5400" dirty="0">
                <a:solidFill>
                  <a:srgbClr val="963A7E"/>
                </a:solidFill>
                <a:effectLst>
                  <a:outerShdw blurRad="38100" dist="38100" dir="2700000" algn="tl">
                    <a:srgbClr val="000000">
                      <a:alpha val="43137"/>
                    </a:srgbClr>
                  </a:outerShdw>
                </a:effectLst>
              </a:rPr>
              <a:t> </a:t>
            </a:r>
            <a:r>
              <a:rPr lang="en-US" sz="5400" dirty="0" smtClean="0">
                <a:solidFill>
                  <a:srgbClr val="963A7E"/>
                </a:solidFill>
                <a:effectLst>
                  <a:outerShdw blurRad="38100" dist="38100" dir="2700000" algn="tl">
                    <a:srgbClr val="000000">
                      <a:alpha val="43137"/>
                    </a:srgbClr>
                  </a:outerShdw>
                </a:effectLst>
              </a:rPr>
              <a:t>:</a:t>
            </a:r>
            <a:br>
              <a:rPr lang="en-US"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a:t>
            </a:r>
            <a:r>
              <a:rPr lang="en-US" sz="5400" dirty="0">
                <a:solidFill>
                  <a:srgbClr val="FF256E"/>
                </a:solidFill>
                <a:effectLst>
                  <a:outerShdw blurRad="38100" dist="38100" dir="2700000" algn="tl">
                    <a:srgbClr val="000000">
                      <a:alpha val="43137"/>
                    </a:srgbClr>
                  </a:outerShdw>
                </a:effectLst>
              </a:rPr>
              <a:t> </a:t>
            </a:r>
            <a:r>
              <a:rPr lang="ar-SA" sz="5400" dirty="0" smtClean="0">
                <a:solidFill>
                  <a:srgbClr val="FF256E"/>
                </a:solidFill>
                <a:effectLst>
                  <a:outerShdw blurRad="38100" dist="38100" dir="2700000" algn="tl">
                    <a:srgbClr val="000000">
                      <a:alpha val="43137"/>
                    </a:srgbClr>
                  </a:outerShdw>
                </a:effectLst>
              </a:rPr>
              <a:t>و</a:t>
            </a:r>
            <a:r>
              <a:rPr lang="ar-EG" sz="5400" dirty="0">
                <a:solidFill>
                  <a:srgbClr val="FF256E"/>
                </a:solidFill>
                <a:effectLst>
                  <a:outerShdw blurRad="38100" dist="38100" dir="2700000" algn="tl">
                    <a:srgbClr val="000000">
                      <a:alpha val="43137"/>
                    </a:srgbClr>
                  </a:outerShdw>
                </a:effectLst>
              </a:rPr>
              <a:t>إ</a:t>
            </a:r>
            <a:r>
              <a:rPr lang="ar-SA" sz="5400" dirty="0" smtClean="0">
                <a:solidFill>
                  <a:srgbClr val="FF256E"/>
                </a:solidFill>
                <a:effectLst>
                  <a:outerShdw blurRad="38100" dist="38100" dir="2700000" algn="tl">
                    <a:srgbClr val="000000">
                      <a:alpha val="43137"/>
                    </a:srgbClr>
                  </a:outerShdw>
                </a:effectLst>
              </a:rPr>
              <a:t>ن </a:t>
            </a:r>
            <a:r>
              <a:rPr lang="ar-SA" sz="5400" dirty="0">
                <a:solidFill>
                  <a:srgbClr val="FF256E"/>
                </a:solidFill>
                <a:effectLst>
                  <a:outerShdw blurRad="38100" dist="38100" dir="2700000" algn="tl">
                    <a:srgbClr val="000000">
                      <a:alpha val="43137"/>
                    </a:srgbClr>
                  </a:outerShdw>
                </a:effectLst>
              </a:rPr>
              <a:t>اجتمعوا على أن </a:t>
            </a:r>
            <a:r>
              <a:rPr lang="ar-SA" sz="5400" dirty="0" smtClean="0">
                <a:solidFill>
                  <a:srgbClr val="FF256E"/>
                </a:solidFill>
                <a:effectLst>
                  <a:outerShdw blurRad="38100" dist="38100" dir="2700000" algn="tl">
                    <a:srgbClr val="000000">
                      <a:alpha val="43137"/>
                    </a:srgbClr>
                  </a:outerShdw>
                </a:effectLst>
              </a:rPr>
              <a:t>يضروك</a:t>
            </a:r>
            <a:r>
              <a:rPr lang="en-US" sz="5400" dirty="0" smtClean="0">
                <a:solidFill>
                  <a:srgbClr val="FF256E"/>
                </a:solidFill>
                <a:effectLst>
                  <a:outerShdw blurRad="38100" dist="38100" dir="2700000" algn="tl">
                    <a:srgbClr val="000000">
                      <a:alpha val="43137"/>
                    </a:srgbClr>
                  </a:outerShdw>
                </a:effectLst>
              </a:rPr>
              <a:t/>
            </a:r>
            <a:br>
              <a:rPr lang="en-US"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لم يضروك إلا بشئ قد كتبه الله عليك </a:t>
            </a:r>
            <a:r>
              <a:rPr lang="ar-EG" sz="5400" dirty="0" smtClean="0">
                <a:solidFill>
                  <a:srgbClr val="FF256E"/>
                </a:solidFill>
                <a:effectLst>
                  <a:outerShdw blurRad="38100" dist="38100" dir="2700000" algn="tl">
                    <a:srgbClr val="000000">
                      <a:alpha val="43137"/>
                    </a:srgbClr>
                  </a:outerShdw>
                </a:effectLst>
              </a:rPr>
              <a:t>»</a:t>
            </a:r>
            <a:endParaRPr lang="en-US"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0519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0107" y="1158500"/>
            <a:ext cx="10515600" cy="4731311"/>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الكون </a:t>
            </a:r>
            <a:r>
              <a:rPr lang="ar-SA" sz="5400" dirty="0">
                <a:solidFill>
                  <a:srgbClr val="963A7E"/>
                </a:solidFill>
                <a:effectLst>
                  <a:outerShdw blurRad="38100" dist="38100" dir="2700000" algn="tl">
                    <a:srgbClr val="000000">
                      <a:alpha val="43137"/>
                    </a:srgbClr>
                  </a:outerShdw>
                </a:effectLst>
              </a:rPr>
              <a:t>بأسره خلق من خلق </a:t>
            </a:r>
            <a:r>
              <a:rPr lang="ar-SA" sz="5400" dirty="0" smtClean="0">
                <a:solidFill>
                  <a:srgbClr val="963A7E"/>
                </a:solidFill>
                <a:effectLst>
                  <a:outerShdw blurRad="38100" dist="38100" dir="2700000" algn="tl">
                    <a:srgbClr val="000000">
                      <a:alpha val="43137"/>
                    </a:srgbClr>
                  </a:outerShdw>
                </a:effectLst>
              </a:rPr>
              <a:t>الله</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يسيّره كيف يشاء ، يأخذ </a:t>
            </a:r>
            <a:r>
              <a:rPr lang="ar-SA" sz="5400" dirty="0" smtClean="0">
                <a:solidFill>
                  <a:srgbClr val="963A7E"/>
                </a:solidFill>
                <a:effectLst>
                  <a:outerShdw blurRad="38100" dist="38100" dir="2700000" algn="tl">
                    <a:srgbClr val="000000">
                      <a:alpha val="43137"/>
                    </a:srgbClr>
                  </a:outerShdw>
                </a:effectLst>
              </a:rPr>
              <a:t>بناصيته</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حيث شاء</a:t>
            </a:r>
            <a:r>
              <a:rPr lang="en-US" sz="5400" dirty="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en-US" sz="3200" dirty="0" smtClean="0">
                <a:solidFill>
                  <a:srgbClr val="963A7E"/>
                </a:solidFill>
                <a:effectLst>
                  <a:outerShdw blurRad="38100" dist="38100" dir="2700000" algn="tl">
                    <a:srgbClr val="000000">
                      <a:alpha val="43137"/>
                    </a:srgbClr>
                  </a:outerShdw>
                </a:effectLst>
              </a:rPr>
              <a:t/>
            </a:r>
            <a:br>
              <a:rPr lang="en-US" sz="3200" dirty="0" smtClean="0">
                <a:solidFill>
                  <a:srgbClr val="963A7E"/>
                </a:solidFill>
                <a:effectLst>
                  <a:outerShdw blurRad="38100" dist="38100" dir="2700000" algn="tl">
                    <a:srgbClr val="000000">
                      <a:alpha val="43137"/>
                    </a:srgbClr>
                  </a:outerShdw>
                </a:effectLst>
              </a:rPr>
            </a:br>
            <a:r>
              <a:rPr lang="en-US" sz="5400" dirty="0" smtClean="0">
                <a:solidFill>
                  <a:srgbClr val="FF256E"/>
                </a:solidFill>
                <a:effectLst>
                  <a:outerShdw blurRad="38100" dist="38100" dir="2700000" algn="tl">
                    <a:srgbClr val="000000">
                      <a:alpha val="43137"/>
                    </a:srgbClr>
                  </a:outerShdw>
                </a:effectLst>
              </a:rPr>
              <a:t>}</a:t>
            </a:r>
            <a:r>
              <a:rPr lang="en-US" sz="5400" dirty="0">
                <a:solidFill>
                  <a:srgbClr val="963A7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إِنِّي تَوَكَّلْتُ عَلَى اللَّهِ رَبِّي </a:t>
            </a:r>
            <a:r>
              <a:rPr lang="ar-SA" sz="5400" dirty="0" smtClean="0">
                <a:solidFill>
                  <a:srgbClr val="FF256E"/>
                </a:solidFill>
                <a:effectLst>
                  <a:outerShdw blurRad="38100" dist="38100" dir="2700000" algn="tl">
                    <a:srgbClr val="000000">
                      <a:alpha val="43137"/>
                    </a:srgbClr>
                  </a:outerShdw>
                </a:effectLst>
              </a:rPr>
              <a:t>وَرَبِّكُمْ</a:t>
            </a:r>
            <a:r>
              <a:rPr lang="en-US" sz="5400" dirty="0" smtClean="0">
                <a:solidFill>
                  <a:srgbClr val="FF256E"/>
                </a:solidFill>
                <a:effectLst>
                  <a:outerShdw blurRad="38100" dist="38100" dir="2700000" algn="tl">
                    <a:srgbClr val="000000">
                      <a:alpha val="43137"/>
                    </a:srgbClr>
                  </a:outerShdw>
                </a:effectLst>
              </a:rPr>
              <a:t/>
            </a:r>
            <a:br>
              <a:rPr lang="en-US"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مَا مِنْ دَابَّةٍ إِلاَّ هُوَ آخِذٌ </a:t>
            </a:r>
            <a:r>
              <a:rPr lang="ar-SA" sz="5400" dirty="0" smtClean="0">
                <a:solidFill>
                  <a:srgbClr val="FF256E"/>
                </a:solidFill>
                <a:effectLst>
                  <a:outerShdw blurRad="38100" dist="38100" dir="2700000" algn="tl">
                    <a:srgbClr val="000000">
                      <a:alpha val="43137"/>
                    </a:srgbClr>
                  </a:outerShdw>
                </a:effectLst>
              </a:rPr>
              <a:t>بِنَاصِيَتِهَا </a:t>
            </a:r>
            <a:r>
              <a:rPr lang="ar-SA" sz="5400" dirty="0">
                <a:solidFill>
                  <a:srgbClr val="FF256E"/>
                </a:solidFill>
                <a:effectLst>
                  <a:outerShdw blurRad="38100" dist="38100" dir="2700000" algn="tl">
                    <a:srgbClr val="000000">
                      <a:alpha val="43137"/>
                    </a:srgbClr>
                  </a:outerShdw>
                </a:effectLst>
              </a:rPr>
              <a:t>إِنَّ </a:t>
            </a:r>
            <a:r>
              <a:rPr lang="ar-SA" sz="5400" dirty="0" smtClean="0">
                <a:solidFill>
                  <a:srgbClr val="FF256E"/>
                </a:solidFill>
                <a:effectLst>
                  <a:outerShdw blurRad="38100" dist="38100" dir="2700000" algn="tl">
                    <a:srgbClr val="000000">
                      <a:alpha val="43137"/>
                    </a:srgbClr>
                  </a:outerShdw>
                </a:effectLst>
              </a:rPr>
              <a:t>رَبِّي</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عَلَى صِرَاطٍ </a:t>
            </a:r>
            <a:r>
              <a:rPr lang="ar-SA" sz="5400" dirty="0" smtClean="0">
                <a:solidFill>
                  <a:srgbClr val="FF256E"/>
                </a:solidFill>
                <a:effectLst>
                  <a:outerShdw blurRad="38100" dist="38100" dir="2700000" algn="tl">
                    <a:srgbClr val="000000">
                      <a:alpha val="43137"/>
                    </a:srgbClr>
                  </a:outerShdw>
                </a:effectLst>
              </a:rPr>
              <a:t>مُسْتَقِيمٍ</a:t>
            </a:r>
            <a:r>
              <a:rPr lang="en-US" sz="5400" dirty="0" smtClean="0">
                <a:solidFill>
                  <a:srgbClr val="FF256E"/>
                </a:solidFill>
                <a:effectLst>
                  <a:outerShdw blurRad="38100" dist="38100" dir="2700000" algn="tl">
                    <a:srgbClr val="000000">
                      <a:alpha val="43137"/>
                    </a:srgbClr>
                  </a:outerShdw>
                </a:effectLst>
              </a:rPr>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59490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8354" y="2272554"/>
            <a:ext cx="10515600" cy="3092826"/>
          </a:xfrm>
        </p:spPr>
        <p:txBody>
          <a:bodyPr>
            <a:noAutofit/>
          </a:bodyPr>
          <a:lstStyle/>
          <a:p>
            <a:pPr algn="ctr"/>
            <a:r>
              <a:rPr lang="ar-EG" sz="88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8800" dirty="0" smtClean="0">
                <a:solidFill>
                  <a:srgbClr val="963A7E"/>
                </a:solidFill>
                <a:effectLst>
                  <a:outerShdw blurRad="38100" dist="38100" dir="2700000" algn="tl">
                    <a:srgbClr val="000000">
                      <a:alpha val="43137"/>
                    </a:srgbClr>
                  </a:outerShdw>
                </a:effectLst>
              </a:rPr>
              <a:t>اليقين بالمعية </a:t>
            </a:r>
            <a:r>
              <a:rPr lang="ar-EG" sz="88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en-US" sz="88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1257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dirty="0"/>
          </a:p>
        </p:txBody>
      </p:sp>
      <p:pic>
        <p:nvPicPr>
          <p:cNvPr id="5122" name="Picture 2" descr="Image result for ‫ان معي ربي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522068" y="-181793"/>
            <a:ext cx="5147863" cy="7268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265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randombar(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4236" y="1091264"/>
            <a:ext cx="10515600" cy="4731311"/>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قال</a:t>
            </a:r>
            <a:r>
              <a:rPr lang="ar-EG" sz="5400" dirty="0" smtClean="0">
                <a:solidFill>
                  <a:srgbClr val="963A7E"/>
                </a:solidFill>
                <a:effectLst>
                  <a:outerShdw blurRad="38100" dist="38100" dir="2700000" algn="tl">
                    <a:srgbClr val="000000">
                      <a:alpha val="43137"/>
                    </a:srgbClr>
                  </a:outerShdw>
                </a:effectLst>
              </a:rPr>
              <a:t>ها</a:t>
            </a: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موسى-عليه السلام- بيقين</a:t>
            </a: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 وصدق وثقة وحسن ظن بالله</a:t>
            </a:r>
            <a:r>
              <a:rPr lang="ar-EG" sz="5400" dirty="0">
                <a:solidFill>
                  <a:srgbClr val="963A7E"/>
                </a:solidFill>
                <a:effectLst>
                  <a:outerShdw blurRad="38100" dist="38100" dir="2700000" algn="tl">
                    <a:srgbClr val="000000">
                      <a:alpha val="43137"/>
                    </a:srgbClr>
                  </a:outerShdw>
                </a:effectLst>
              </a:rPr>
              <a:t> ..</a:t>
            </a:r>
            <a:br>
              <a:rPr lang="ar-EG" sz="5400" dirty="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en-US" sz="5400" dirty="0" smtClean="0">
                <a:solidFill>
                  <a:srgbClr val="963A7E"/>
                </a:solidFill>
                <a:effectLst>
                  <a:outerShdw blurRad="38100" dist="38100" dir="2700000" algn="tl">
                    <a:srgbClr val="000000">
                      <a:alpha val="43137"/>
                    </a:srgbClr>
                  </a:outerShdw>
                </a:effectLst>
              </a:rPr>
              <a:t> </a:t>
            </a:r>
            <a:r>
              <a:rPr lang="en-US" sz="5400" dirty="0" smtClean="0">
                <a:solidFill>
                  <a:srgbClr val="FF256E"/>
                </a:solidFill>
                <a:effectLst>
                  <a:outerShdw blurRad="38100" dist="38100" dir="2700000" algn="tl">
                    <a:srgbClr val="000000">
                      <a:alpha val="43137"/>
                    </a:srgbClr>
                  </a:outerShdw>
                </a:effectLst>
              </a:rPr>
              <a:t>} </a:t>
            </a:r>
            <a:r>
              <a:rPr lang="ar-SA" sz="5400" dirty="0" smtClean="0">
                <a:solidFill>
                  <a:srgbClr val="FF256E"/>
                </a:solidFill>
                <a:effectLst>
                  <a:outerShdw blurRad="38100" dist="38100" dir="2700000" algn="tl">
                    <a:srgbClr val="000000">
                      <a:alpha val="43137"/>
                    </a:srgbClr>
                  </a:outerShdw>
                </a:effectLst>
              </a:rPr>
              <a:t>قَالَ </a:t>
            </a:r>
            <a:r>
              <a:rPr lang="ar-SA" sz="5400" dirty="0">
                <a:solidFill>
                  <a:srgbClr val="FF256E"/>
                </a:solidFill>
                <a:effectLst>
                  <a:outerShdw blurRad="38100" dist="38100" dir="2700000" algn="tl">
                    <a:srgbClr val="000000">
                      <a:alpha val="43137"/>
                    </a:srgbClr>
                  </a:outerShdw>
                </a:effectLst>
              </a:rPr>
              <a:t>كَلَّا إِنَّ مَعِيَ رَبِّي سَيَهْدِينِ</a:t>
            </a:r>
            <a:r>
              <a:rPr lang="en-US" sz="5400" dirty="0">
                <a:solidFill>
                  <a:srgbClr val="FF256E"/>
                </a:solidFill>
                <a:effectLst>
                  <a:outerShdw blurRad="38100" dist="38100" dir="2700000" algn="tl">
                    <a:srgbClr val="000000">
                      <a:alpha val="43137"/>
                    </a:srgbClr>
                  </a:outerShdw>
                </a:effectLst>
              </a:rPr>
              <a:t>{ </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1280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6659" y="755088"/>
            <a:ext cx="10515600" cy="5901206"/>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قال</a:t>
            </a:r>
            <a:r>
              <a:rPr lang="ar-EG" sz="5400" dirty="0">
                <a:solidFill>
                  <a:srgbClr val="963A7E"/>
                </a:solidFill>
                <a:effectLst>
                  <a:outerShdw blurRad="38100" dist="38100" dir="2700000" algn="tl">
                    <a:srgbClr val="000000">
                      <a:alpha val="43137"/>
                    </a:srgbClr>
                  </a:outerShdw>
                </a:effectLst>
              </a:rPr>
              <a:t>ها</a:t>
            </a:r>
            <a:r>
              <a:rPr lang="ar-SA" sz="5400" dirty="0">
                <a:solidFill>
                  <a:srgbClr val="963A7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و</a:t>
            </a:r>
            <a:r>
              <a:rPr lang="ar-SA" sz="5400" dirty="0" smtClean="0">
                <a:solidFill>
                  <a:srgbClr val="963A7E"/>
                </a:solidFill>
                <a:effectLst>
                  <a:outerShdw blurRad="38100" dist="38100" dir="2700000" algn="tl">
                    <a:srgbClr val="000000">
                      <a:alpha val="43137"/>
                    </a:srgbClr>
                  </a:outerShdw>
                </a:effectLst>
              </a:rPr>
              <a:t>لم </a:t>
            </a:r>
            <a:r>
              <a:rPr lang="ar-SA" sz="5400" dirty="0">
                <a:solidFill>
                  <a:srgbClr val="963A7E"/>
                </a:solidFill>
                <a:effectLst>
                  <a:outerShdw blurRad="38100" dist="38100" dir="2700000" algn="tl">
                    <a:srgbClr val="000000">
                      <a:alpha val="43137"/>
                    </a:srgbClr>
                  </a:outerShdw>
                </a:effectLst>
              </a:rPr>
              <a:t>يكن يعرف كيف </a:t>
            </a:r>
            <a:r>
              <a:rPr lang="ar-SA" sz="5400" dirty="0" smtClean="0">
                <a:solidFill>
                  <a:srgbClr val="963A7E"/>
                </a:solidFill>
                <a:effectLst>
                  <a:outerShdw blurRad="38100" dist="38100" dir="2700000" algn="tl">
                    <a:srgbClr val="000000">
                      <a:alpha val="43137"/>
                    </a:srgbClr>
                  </a:outerShdw>
                </a:effectLst>
              </a:rPr>
              <a:t>سيكون</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المخرج</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4000" dirty="0">
                <a:solidFill>
                  <a:srgbClr val="963A7E"/>
                </a:solidFill>
                <a:effectLst>
                  <a:outerShdw blurRad="38100" dist="38100" dir="2700000" algn="tl">
                    <a:srgbClr val="000000">
                      <a:alpha val="43137"/>
                    </a:srgbClr>
                  </a:outerShdw>
                </a:effectLst>
              </a:rPr>
              <a:t/>
            </a:r>
            <a:br>
              <a:rPr lang="ar-EG" sz="4000" dirty="0">
                <a:solidFill>
                  <a:srgbClr val="963A7E"/>
                </a:solidFill>
                <a:effectLst>
                  <a:outerShdw blurRad="38100" dist="38100" dir="2700000" algn="tl">
                    <a:srgbClr val="000000">
                      <a:alpha val="43137"/>
                    </a:srgbClr>
                  </a:outerShdw>
                </a:effectLst>
              </a:rPr>
            </a:br>
            <a:r>
              <a:rPr lang="en-US" sz="5400" dirty="0" smtClean="0">
                <a:solidFill>
                  <a:srgbClr val="963A7E"/>
                </a:solidFill>
                <a:effectLst>
                  <a:outerShdw blurRad="38100" dist="38100" dir="2700000" algn="tl">
                    <a:srgbClr val="000000">
                      <a:alpha val="43137"/>
                    </a:srgbClr>
                  </a:outerShdw>
                </a:effectLst>
              </a:rPr>
              <a:t> </a:t>
            </a:r>
            <a:r>
              <a:rPr lang="en-US" sz="5400" dirty="0" smtClean="0">
                <a:solidFill>
                  <a:srgbClr val="FF256E"/>
                </a:solidFill>
                <a:effectLst>
                  <a:outerShdw blurRad="38100" dist="38100" dir="2700000" algn="tl">
                    <a:srgbClr val="000000">
                      <a:alpha val="43137"/>
                    </a:srgbClr>
                  </a:outerShdw>
                </a:effectLst>
              </a:rPr>
              <a:t>} </a:t>
            </a:r>
            <a:r>
              <a:rPr lang="ar-SA" sz="5400" dirty="0" smtClean="0">
                <a:solidFill>
                  <a:srgbClr val="FF256E"/>
                </a:solidFill>
                <a:effectLst>
                  <a:outerShdw blurRad="38100" dist="38100" dir="2700000" algn="tl">
                    <a:srgbClr val="000000">
                      <a:alpha val="43137"/>
                    </a:srgbClr>
                  </a:outerShdw>
                </a:effectLst>
              </a:rPr>
              <a:t>قَالَ </a:t>
            </a:r>
            <a:r>
              <a:rPr lang="ar-SA" sz="5400" dirty="0">
                <a:solidFill>
                  <a:srgbClr val="FF256E"/>
                </a:solidFill>
                <a:effectLst>
                  <a:outerShdw blurRad="38100" dist="38100" dir="2700000" algn="tl">
                    <a:srgbClr val="000000">
                      <a:alpha val="43137"/>
                    </a:srgbClr>
                  </a:outerShdw>
                </a:effectLst>
              </a:rPr>
              <a:t>كَلَّا إِنَّ مَعِيَ رَبِّي سَيَهْدِينِ</a:t>
            </a:r>
            <a:r>
              <a:rPr lang="en-US" sz="5400" dirty="0">
                <a:solidFill>
                  <a:srgbClr val="FF256E"/>
                </a:solidFill>
                <a:effectLst>
                  <a:outerShdw blurRad="38100" dist="38100" dir="2700000" algn="tl">
                    <a:srgbClr val="000000">
                      <a:alpha val="43137"/>
                    </a:srgbClr>
                  </a:outerShdw>
                </a:effectLst>
              </a:rPr>
              <a:t>{ </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en-US" sz="3600" dirty="0" smtClean="0">
                <a:solidFill>
                  <a:srgbClr val="FF256E"/>
                </a:solidFill>
                <a:effectLst>
                  <a:outerShdw blurRad="38100" dist="38100" dir="2700000" algn="tl">
                    <a:srgbClr val="000000">
                      <a:alpha val="43137"/>
                    </a:srgbClr>
                  </a:outerShdw>
                </a:effectLst>
              </a:rPr>
              <a:t/>
            </a:r>
            <a:br>
              <a:rPr lang="en-US" sz="3600" dirty="0" smtClean="0">
                <a:solidFill>
                  <a:srgbClr val="FF256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كان </a:t>
            </a:r>
            <a:r>
              <a:rPr lang="ar-SA" sz="5400" dirty="0">
                <a:solidFill>
                  <a:srgbClr val="963A7E"/>
                </a:solidFill>
                <a:effectLst>
                  <a:outerShdw blurRad="38100" dist="38100" dir="2700000" algn="tl">
                    <a:srgbClr val="000000">
                      <a:alpha val="43137"/>
                    </a:srgbClr>
                  </a:outerShdw>
                </a:effectLst>
              </a:rPr>
              <a:t>موقنا أن الله معه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و </a:t>
            </a:r>
            <a:r>
              <a:rPr lang="ar-SA" sz="5400" dirty="0">
                <a:solidFill>
                  <a:srgbClr val="963A7E"/>
                </a:solidFill>
                <a:effectLst>
                  <a:outerShdw blurRad="38100" dist="38100" dir="2700000" algn="tl">
                    <a:srgbClr val="000000">
                      <a:alpha val="43137"/>
                    </a:srgbClr>
                  </a:outerShdw>
                </a:effectLst>
              </a:rPr>
              <a:t>لن يتركه و لن يخذله </a:t>
            </a:r>
            <a:r>
              <a:rPr lang="ar-SA" sz="5400" dirty="0" smtClean="0">
                <a:solidFill>
                  <a:srgbClr val="963A7E"/>
                </a:solidFill>
                <a:effectLst>
                  <a:outerShdw blurRad="38100" dist="38100" dir="2700000" algn="tl">
                    <a:srgbClr val="000000">
                      <a:alpha val="43137"/>
                    </a:srgbClr>
                  </a:outerShdw>
                </a:effectLst>
              </a:rPr>
              <a:t>أبدا</a:t>
            </a:r>
            <a:r>
              <a:rPr lang="ar-EG" sz="5400" dirty="0" smtClean="0">
                <a:solidFill>
                  <a:srgbClr val="963A7E"/>
                </a:solidFill>
                <a:effectLst>
                  <a:outerShdw blurRad="38100" dist="38100" dir="2700000" algn="tl">
                    <a:srgbClr val="000000">
                      <a:alpha val="43137"/>
                    </a:srgbClr>
                  </a:outerShdw>
                </a:effectLst>
              </a:rPr>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711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72871" y="701301"/>
            <a:ext cx="10515600" cy="6035675"/>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قالها </a:t>
            </a:r>
            <a:r>
              <a:rPr lang="ar-SA" sz="5400" dirty="0" smtClean="0">
                <a:solidFill>
                  <a:srgbClr val="963A7E"/>
                </a:solidFill>
                <a:effectLst>
                  <a:outerShdw blurRad="38100" dist="38100" dir="2700000" algn="tl">
                    <a:srgbClr val="000000">
                      <a:alpha val="43137"/>
                    </a:srgbClr>
                  </a:outerShdw>
                </a:effectLst>
              </a:rPr>
              <a:t>عند </a:t>
            </a:r>
            <a:r>
              <a:rPr lang="ar-SA" sz="5400" dirty="0">
                <a:solidFill>
                  <a:srgbClr val="963A7E"/>
                </a:solidFill>
                <a:effectLst>
                  <a:outerShdw blurRad="38100" dist="38100" dir="2700000" algn="tl">
                    <a:srgbClr val="000000">
                      <a:alpha val="43137"/>
                    </a:srgbClr>
                  </a:outerShdw>
                </a:effectLst>
              </a:rPr>
              <a:t>اشتدت </a:t>
            </a:r>
            <a:r>
              <a:rPr lang="ar-SA" sz="5400" dirty="0" smtClean="0">
                <a:solidFill>
                  <a:srgbClr val="963A7E"/>
                </a:solidFill>
                <a:effectLst>
                  <a:outerShdw blurRad="38100" dist="38100" dir="2700000" algn="tl">
                    <a:srgbClr val="000000">
                      <a:alpha val="43137"/>
                    </a:srgbClr>
                  </a:outerShdw>
                </a:effectLst>
              </a:rPr>
              <a:t>المحنة</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البحر </a:t>
            </a:r>
            <a:r>
              <a:rPr lang="ar-SA" sz="5400" dirty="0">
                <a:solidFill>
                  <a:srgbClr val="963A7E"/>
                </a:solidFill>
                <a:effectLst>
                  <a:outerShdw blurRad="38100" dist="38100" dir="2700000" algn="tl">
                    <a:srgbClr val="000000">
                      <a:alpha val="43137"/>
                    </a:srgbClr>
                  </a:outerShdw>
                </a:effectLst>
              </a:rPr>
              <a:t>من أمامهم والعدو من </a:t>
            </a:r>
            <a:r>
              <a:rPr lang="ar-SA" sz="5400" dirty="0" smtClean="0">
                <a:solidFill>
                  <a:srgbClr val="963A7E"/>
                </a:solidFill>
                <a:effectLst>
                  <a:outerShdw blurRad="38100" dist="38100" dir="2700000" algn="tl">
                    <a:srgbClr val="000000">
                      <a:alpha val="43137"/>
                    </a:srgbClr>
                  </a:outerShdw>
                </a:effectLst>
              </a:rPr>
              <a:t>ورائهم</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600" dirty="0">
                <a:solidFill>
                  <a:srgbClr val="963A7E"/>
                </a:solidFill>
                <a:effectLst>
                  <a:outerShdw blurRad="38100" dist="38100" dir="2700000" algn="tl">
                    <a:srgbClr val="000000">
                      <a:alpha val="43137"/>
                    </a:srgbClr>
                  </a:outerShdw>
                </a:effectLst>
              </a:rPr>
              <a:t/>
            </a:r>
            <a:br>
              <a:rPr lang="ar-EG" sz="3600" dirty="0">
                <a:solidFill>
                  <a:srgbClr val="963A7E"/>
                </a:solidFill>
                <a:effectLst>
                  <a:outerShdw blurRad="38100" dist="38100" dir="2700000" algn="tl">
                    <a:srgbClr val="000000">
                      <a:alpha val="43137"/>
                    </a:srgbClr>
                  </a:outerShdw>
                </a:effectLst>
              </a:rPr>
            </a:br>
            <a:r>
              <a:rPr lang="ar-SA" sz="5400" dirty="0">
                <a:solidFill>
                  <a:srgbClr val="963A7E"/>
                </a:solidFill>
                <a:effectLst>
                  <a:outerShdw blurRad="38100" dist="38100" dir="2700000" algn="tl">
                    <a:srgbClr val="000000">
                      <a:alpha val="43137"/>
                    </a:srgbClr>
                  </a:outerShdw>
                </a:effectLst>
              </a:rPr>
              <a:t>لكنها ما استطاعت أن تصل </a:t>
            </a:r>
            <a:r>
              <a:rPr lang="ar-SA" sz="5400" dirty="0" smtClean="0">
                <a:solidFill>
                  <a:srgbClr val="963A7E"/>
                </a:solidFill>
                <a:effectLst>
                  <a:outerShdw blurRad="38100" dist="38100" dir="2700000" algn="tl">
                    <a:srgbClr val="000000">
                      <a:alpha val="43137"/>
                    </a:srgbClr>
                  </a:outerShdw>
                </a:effectLst>
              </a:rPr>
              <a:t>إلى</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قلب </a:t>
            </a:r>
            <a:r>
              <a:rPr lang="ar-SA" sz="5400" dirty="0">
                <a:solidFill>
                  <a:srgbClr val="963A7E"/>
                </a:solidFill>
                <a:effectLst>
                  <a:outerShdw blurRad="38100" dist="38100" dir="2700000" algn="tl">
                    <a:srgbClr val="000000">
                      <a:alpha val="43137"/>
                    </a:srgbClr>
                  </a:outerShdw>
                </a:effectLst>
              </a:rPr>
              <a:t>العبد المؤمن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وما </a:t>
            </a:r>
            <a:r>
              <a:rPr lang="ar-SA" sz="5400" dirty="0">
                <a:solidFill>
                  <a:srgbClr val="963A7E"/>
                </a:solidFill>
                <a:effectLst>
                  <a:outerShdw blurRad="38100" dist="38100" dir="2700000" algn="tl">
                    <a:srgbClr val="000000">
                      <a:alpha val="43137"/>
                    </a:srgbClr>
                  </a:outerShdw>
                </a:effectLst>
              </a:rPr>
              <a:t>استطاعت أن تزلزل يقينه بمعية ربه</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3200" dirty="0" smtClean="0"/>
              <a:t/>
            </a:r>
            <a:br>
              <a:rPr lang="ar-EG" sz="3200" dirty="0" smtClean="0"/>
            </a:br>
            <a:r>
              <a:rPr lang="ar-EG" sz="7200" dirty="0" smtClean="0">
                <a:solidFill>
                  <a:srgbClr val="FF256E"/>
                </a:solidFill>
                <a:effectLst>
                  <a:outerShdw blurRad="38100" dist="38100" dir="2700000" algn="tl">
                    <a:srgbClr val="000000">
                      <a:alpha val="43137"/>
                    </a:srgbClr>
                  </a:outerShdw>
                </a:effectLst>
              </a:rPr>
              <a:t>فماذا كانت النتيجة ؟!</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94552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0824" y="203760"/>
            <a:ext cx="10515600" cy="6035675"/>
          </a:xfrm>
        </p:spPr>
        <p:txBody>
          <a:bodyPr>
            <a:noAutofit/>
          </a:bodyPr>
          <a:lstStyle/>
          <a:p>
            <a:pPr algn="ctr"/>
            <a:r>
              <a:rPr lang="ar-EG" sz="5400" dirty="0">
                <a:solidFill>
                  <a:srgbClr val="FF256E"/>
                </a:solidFill>
                <a:effectLst>
                  <a:outerShdw blurRad="38100" dist="38100" dir="2700000" algn="tl">
                    <a:srgbClr val="000000">
                      <a:alpha val="43137"/>
                    </a:srgbClr>
                  </a:outerShdw>
                </a:effectLst>
              </a:rPr>
              <a:t>على الفور جاءت الهداية </a:t>
            </a:r>
            <a:r>
              <a:rPr lang="ar-EG" sz="5400" dirty="0" smtClean="0">
                <a:solidFill>
                  <a:srgbClr val="FF256E"/>
                </a:solidFill>
                <a:effectLst>
                  <a:outerShdw blurRad="38100" dist="38100" dir="2700000" algn="tl">
                    <a:srgbClr val="000000">
                      <a:alpha val="43137"/>
                    </a:srgbClr>
                  </a:outerShdw>
                </a:effectLst>
              </a:rPr>
              <a:t>الربانية..</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لتفتح سبيلا للنجاة</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جاء المدد </a:t>
            </a:r>
            <a:r>
              <a:rPr lang="ar-EG" sz="5400" dirty="0" smtClean="0">
                <a:solidFill>
                  <a:srgbClr val="FF256E"/>
                </a:solidFill>
                <a:effectLst>
                  <a:outerShdw blurRad="38100" dist="38100" dir="2700000" algn="tl">
                    <a:srgbClr val="000000">
                      <a:alpha val="43137"/>
                    </a:srgbClr>
                  </a:outerShdw>
                </a:effectLst>
              </a:rPr>
              <a:t>الإلهي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جاءه </a:t>
            </a:r>
            <a:r>
              <a:rPr lang="ar-EG" sz="5400" dirty="0">
                <a:solidFill>
                  <a:srgbClr val="963A7E"/>
                </a:solidFill>
                <a:effectLst>
                  <a:outerShdw blurRad="38100" dist="38100" dir="2700000" algn="tl">
                    <a:srgbClr val="000000">
                      <a:alpha val="43137"/>
                    </a:srgbClr>
                  </a:outerShdw>
                </a:effectLst>
              </a:rPr>
              <a:t>الأمر الإلهي يحمل طوق النجاة</a:t>
            </a:r>
            <a:endParaRPr lang="ar-EG" sz="7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2079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7568" y="833636"/>
            <a:ext cx="10515600" cy="4731311"/>
          </a:xfrm>
        </p:spPr>
        <p:txBody>
          <a:bodyPr>
            <a:noAutofit/>
          </a:bodyPr>
          <a:lstStyle/>
          <a:p>
            <a:pPr algn="ctr"/>
            <a:r>
              <a:rPr lang="ar-EG" sz="5400" dirty="0">
                <a:solidFill>
                  <a:srgbClr val="963A7E"/>
                </a:solidFill>
                <a:effectLst>
                  <a:outerShdw blurRad="38100" dist="38100" dir="2700000" algn="tl">
                    <a:srgbClr val="000000">
                      <a:alpha val="43137"/>
                    </a:srgbClr>
                  </a:outerShdw>
                </a:effectLst>
              </a:rPr>
              <a:t>النتيجة تكاد تذهب بالألباب، وتذهل </a:t>
            </a:r>
            <a:r>
              <a:rPr lang="ar-EG" sz="5400" dirty="0" smtClean="0">
                <a:solidFill>
                  <a:srgbClr val="963A7E"/>
                </a:solidFill>
                <a:effectLst>
                  <a:outerShdw blurRad="38100" dist="38100" dir="2700000" algn="tl">
                    <a:srgbClr val="000000">
                      <a:alpha val="43137"/>
                    </a:srgbClr>
                  </a:outerShdw>
                </a:effectLst>
              </a:rPr>
              <a:t>العقول</a:t>
            </a:r>
            <a:br>
              <a:rPr lang="ar-EG" sz="5400" dirty="0" smtClean="0">
                <a:solidFill>
                  <a:srgbClr val="963A7E"/>
                </a:solidFill>
                <a:effectLst>
                  <a:outerShdw blurRad="38100" dist="38100" dir="2700000" algn="tl">
                    <a:srgbClr val="000000">
                      <a:alpha val="43137"/>
                    </a:srgbClr>
                  </a:outerShdw>
                </a:effectLst>
              </a:rPr>
            </a:br>
            <a:r>
              <a:rPr lang="ar-EG" sz="3600" b="1" dirty="0" smtClean="0"/>
              <a:t/>
            </a:r>
            <a:br>
              <a:rPr lang="ar-EG" sz="3600" b="1" dirty="0" smtClean="0"/>
            </a:br>
            <a:r>
              <a:rPr lang="ar-EG" sz="7200" dirty="0" smtClean="0">
                <a:solidFill>
                  <a:srgbClr val="FF256E"/>
                </a:solidFill>
                <a:effectLst>
                  <a:outerShdw blurRad="38100" dist="38100" dir="2700000" algn="tl">
                    <a:srgbClr val="000000">
                      <a:alpha val="43137"/>
                    </a:srgbClr>
                  </a:outerShdw>
                </a:effectLst>
              </a:rPr>
              <a:t>كانت معجزة..</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3600" dirty="0">
                <a:solidFill>
                  <a:srgbClr val="963A7E"/>
                </a:solidFill>
                <a:effectLst>
                  <a:outerShdw blurRad="38100" dist="38100" dir="2700000" algn="tl">
                    <a:srgbClr val="000000">
                      <a:alpha val="43137"/>
                    </a:srgbClr>
                  </a:outerShdw>
                </a:effectLst>
              </a:rPr>
              <a:t/>
            </a:r>
            <a:br>
              <a:rPr lang="ar-EG" sz="3600" dirty="0">
                <a:solidFill>
                  <a:srgbClr val="963A7E"/>
                </a:solidFill>
                <a:effectLst>
                  <a:outerShdw blurRad="38100" dist="38100" dir="2700000" algn="tl">
                    <a:srgbClr val="000000">
                      <a:alpha val="43137"/>
                    </a:srgbClr>
                  </a:outerShdw>
                </a:effectLst>
              </a:rPr>
            </a:br>
            <a:r>
              <a:rPr lang="en-US" sz="5400" dirty="0" smtClean="0">
                <a:solidFill>
                  <a:srgbClr val="963A7E"/>
                </a:solidFill>
                <a:effectLst>
                  <a:outerShdw blurRad="38100" dist="38100" dir="2700000" algn="tl">
                    <a:srgbClr val="000000">
                      <a:alpha val="43137"/>
                    </a:srgbClr>
                  </a:outerShdw>
                </a:effectLst>
              </a:rPr>
              <a:t> }</a:t>
            </a:r>
            <a:r>
              <a:rPr lang="en-US" sz="5400" dirty="0" smtClean="0">
                <a:solidFill>
                  <a:srgbClr val="FF256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فَأَوْحَيْنَا إِلَى مُوسَى أَنِ اضْرِبْ </a:t>
            </a:r>
            <a:r>
              <a:rPr lang="en-US" sz="5400" dirty="0" smtClean="0">
                <a:solidFill>
                  <a:srgbClr val="963A7E"/>
                </a:solidFill>
                <a:effectLst>
                  <a:outerShdw blurRad="38100" dist="38100" dir="2700000" algn="tl">
                    <a:srgbClr val="000000">
                      <a:alpha val="43137"/>
                    </a:srgbClr>
                  </a:outerShdw>
                </a:effectLst>
              </a:rPr>
              <a:t/>
            </a:r>
            <a:br>
              <a:rPr lang="en-US"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بِعَصَاكَ </a:t>
            </a:r>
            <a:r>
              <a:rPr lang="ar-SA" sz="5400" dirty="0">
                <a:solidFill>
                  <a:srgbClr val="963A7E"/>
                </a:solidFill>
                <a:effectLst>
                  <a:outerShdw blurRad="38100" dist="38100" dir="2700000" algn="tl">
                    <a:srgbClr val="000000">
                      <a:alpha val="43137"/>
                    </a:srgbClr>
                  </a:outerShdw>
                </a:effectLst>
              </a:rPr>
              <a:t>الْبَحْرَ </a:t>
            </a:r>
            <a:r>
              <a:rPr lang="en-US" sz="5400" dirty="0" smtClean="0">
                <a:solidFill>
                  <a:srgbClr val="963A7E"/>
                </a:solidFill>
                <a:effectLst>
                  <a:outerShdw blurRad="38100" dist="38100" dir="2700000" algn="tl">
                    <a:srgbClr val="000000">
                      <a:alpha val="43137"/>
                    </a:srgbClr>
                  </a:outerShdw>
                </a:effectLst>
              </a:rPr>
              <a:t/>
            </a:r>
            <a:br>
              <a:rPr lang="en-US"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فَانْفَلَقَ </a:t>
            </a:r>
            <a:r>
              <a:rPr lang="ar-SA" sz="5400" dirty="0">
                <a:solidFill>
                  <a:srgbClr val="963A7E"/>
                </a:solidFill>
                <a:effectLst>
                  <a:outerShdw blurRad="38100" dist="38100" dir="2700000" algn="tl">
                    <a:srgbClr val="000000">
                      <a:alpha val="43137"/>
                    </a:srgbClr>
                  </a:outerShdw>
                </a:effectLst>
              </a:rPr>
              <a:t>فَكَانَ كُلُّ فِرْقٍ كَالطَّوْدِ الْعَظِيمِ</a:t>
            </a:r>
            <a:r>
              <a:rPr lang="en-US" sz="5400" dirty="0" smtClean="0">
                <a:solidFill>
                  <a:srgbClr val="963A7E"/>
                </a:solidFill>
                <a:effectLst>
                  <a:outerShdw blurRad="38100" dist="38100" dir="2700000" algn="tl">
                    <a:srgbClr val="000000">
                      <a:alpha val="43137"/>
                    </a:srgbClr>
                  </a:outerShdw>
                </a:effectLst>
              </a:rPr>
              <a:t>{ </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856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smtClean="0">
                <a:solidFill>
                  <a:srgbClr val="C00000"/>
                </a:solidFill>
                <a:effectLst>
                  <a:outerShdw blurRad="38100" dist="38100" dir="2700000" algn="tl">
                    <a:srgbClr val="000000">
                      <a:alpha val="43137"/>
                    </a:srgbClr>
                  </a:outerShdw>
                </a:effectLst>
              </a:rPr>
              <a:t>          مالي سوىٰ ذُلِّي إليك وسيلةٌ</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والقلبُ يبكي والمدامعُ تدمعُ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spTree>
    <p:extLst>
      <p:ext uri="{BB962C8B-B14F-4D97-AF65-F5344CB8AC3E}">
        <p14:creationId xmlns:p14="http://schemas.microsoft.com/office/powerpoint/2010/main" val="40750920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1008525"/>
            <a:ext cx="10515600" cy="5499847"/>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إن عصاً مهما بلغت قوتها يستحيل</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أن تفرق البحر نصفين ..</a:t>
            </a:r>
            <a:br>
              <a:rPr lang="ar-EG" sz="5400" dirty="0" smtClean="0">
                <a:solidFill>
                  <a:srgbClr val="963A7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
            </a:r>
            <a:br>
              <a:rPr lang="ar-EG" sz="36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لكنه اليقين الصادق بمعية الله ونصرته لنبيه..</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والثقة بأن الله قادر أن يفعل مايشاء..</a:t>
            </a:r>
            <a:br>
              <a:rPr lang="ar-EG" sz="5400" dirty="0" smtClean="0">
                <a:solidFill>
                  <a:srgbClr val="FF256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فكانت النتيجة آية ومعجزة..</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91621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2188" y="441990"/>
            <a:ext cx="10515600" cy="5472952"/>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البحر </a:t>
            </a:r>
            <a:r>
              <a:rPr lang="ar-EG" sz="5400" dirty="0">
                <a:solidFill>
                  <a:srgbClr val="963A7E"/>
                </a:solidFill>
                <a:effectLst>
                  <a:outerShdw blurRad="38100" dist="38100" dir="2700000" algn="tl">
                    <a:srgbClr val="000000">
                      <a:alpha val="43137"/>
                    </a:srgbClr>
                  </a:outerShdw>
                </a:effectLst>
              </a:rPr>
              <a:t>إنفلق </a:t>
            </a:r>
            <a:r>
              <a:rPr lang="ar-EG" sz="5400" dirty="0" smtClean="0">
                <a:solidFill>
                  <a:srgbClr val="963A7E"/>
                </a:solidFill>
                <a:effectLst>
                  <a:outerShdw blurRad="38100" dist="38100" dir="2700000" algn="tl">
                    <a:srgbClr val="000000">
                      <a:alpha val="43137"/>
                    </a:srgbClr>
                  </a:outerShdw>
                </a:effectLst>
              </a:rPr>
              <a:t>نصفين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نصف عن اليمين، ونصف عن الشمال</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وتكونت بينهما طرقا يابسة لا ماء فيه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ولا طين فيه يعوق السير</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بل ولا بلل </a:t>
            </a:r>
            <a:r>
              <a:rPr lang="ar-EG" sz="5400" dirty="0" smtClean="0">
                <a:solidFill>
                  <a:srgbClr val="963A7E"/>
                </a:solidFill>
                <a:effectLst>
                  <a:outerShdw blurRad="38100" dist="38100" dir="2700000" algn="tl">
                    <a:srgbClr val="000000">
                      <a:alpha val="43137"/>
                    </a:srgbClr>
                  </a:outerShdw>
                </a:effectLst>
              </a:rPr>
              <a:t>فيه!!</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6600" dirty="0">
                <a:solidFill>
                  <a:srgbClr val="FF256E"/>
                </a:solidFill>
                <a:effectLst>
                  <a:outerShdw blurRad="38100" dist="38100" dir="2700000" algn="tl">
                    <a:srgbClr val="000000">
                      <a:alpha val="43137"/>
                    </a:srgbClr>
                  </a:outerShdw>
                </a:effectLst>
              </a:rPr>
              <a:t>كل ذلك إنما كان بأمر من </a:t>
            </a:r>
            <a:r>
              <a:rPr lang="ar-EG" sz="6600" dirty="0" smtClean="0">
                <a:solidFill>
                  <a:srgbClr val="FF256E"/>
                </a:solidFill>
                <a:effectLst>
                  <a:outerShdw blurRad="38100" dist="38100" dir="2700000" algn="tl">
                    <a:srgbClr val="000000">
                      <a:alpha val="43137"/>
                    </a:srgbClr>
                  </a:outerShdw>
                </a:effectLst>
              </a:rPr>
              <a:t/>
            </a:r>
            <a:br>
              <a:rPr lang="ar-EG" sz="6600" dirty="0" smtClean="0">
                <a:solidFill>
                  <a:srgbClr val="FF256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يقول </a:t>
            </a:r>
            <a:r>
              <a:rPr lang="ar-EG" sz="6600" dirty="0">
                <a:solidFill>
                  <a:srgbClr val="FF256E"/>
                </a:solidFill>
                <a:effectLst>
                  <a:outerShdw blurRad="38100" dist="38100" dir="2700000" algn="tl">
                    <a:srgbClr val="000000">
                      <a:alpha val="43137"/>
                    </a:srgbClr>
                  </a:outerShdw>
                </a:effectLst>
              </a:rPr>
              <a:t>للشيء كن </a:t>
            </a:r>
            <a:r>
              <a:rPr lang="ar-EG" sz="6600" dirty="0" smtClean="0">
                <a:solidFill>
                  <a:srgbClr val="FF256E"/>
                </a:solidFill>
                <a:effectLst>
                  <a:outerShdw blurRad="38100" dist="38100" dir="2700000" algn="tl">
                    <a:srgbClr val="000000">
                      <a:alpha val="43137"/>
                    </a:srgbClr>
                  </a:outerShdw>
                </a:effectLst>
              </a:rPr>
              <a:t>فيكون!</a:t>
            </a:r>
            <a:endParaRPr lang="ar-EG" sz="66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1971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2188" y="981636"/>
            <a:ext cx="10515600" cy="5472952"/>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فمر </a:t>
            </a:r>
            <a:r>
              <a:rPr lang="ar-EG" sz="5400" dirty="0">
                <a:solidFill>
                  <a:srgbClr val="963A7E"/>
                </a:solidFill>
                <a:effectLst>
                  <a:outerShdw blurRad="38100" dist="38100" dir="2700000" algn="tl">
                    <a:srgbClr val="000000">
                      <a:alpha val="43137"/>
                    </a:srgbClr>
                  </a:outerShdw>
                </a:effectLst>
              </a:rPr>
              <a:t>أسباط بني </a:t>
            </a:r>
            <a:r>
              <a:rPr lang="ar-EG" sz="5400" dirty="0" smtClean="0">
                <a:solidFill>
                  <a:srgbClr val="963A7E"/>
                </a:solidFill>
                <a:effectLst>
                  <a:outerShdw blurRad="38100" dist="38100" dir="2700000" algn="tl">
                    <a:srgbClr val="000000">
                      <a:alpha val="43137"/>
                    </a:srgbClr>
                  </a:outerShdw>
                </a:effectLst>
              </a:rPr>
              <a:t>إسرائيل</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فنجوا عن آخرهم</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
            </a:r>
            <a:br>
              <a:rPr lang="ar-EG" sz="3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وأتبعهم </a:t>
            </a:r>
            <a:r>
              <a:rPr lang="ar-EG" sz="5400" dirty="0">
                <a:solidFill>
                  <a:srgbClr val="963A7E"/>
                </a:solidFill>
                <a:effectLst>
                  <a:outerShdw blurRad="38100" dist="38100" dir="2700000" algn="tl">
                    <a:srgbClr val="000000">
                      <a:alpha val="43137"/>
                    </a:srgbClr>
                  </a:outerShdw>
                </a:effectLst>
              </a:rPr>
              <a:t>فرعون وقومه حتى دخلوا البحر</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لتكتمل عليهم الحلقة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حتى </a:t>
            </a:r>
            <a:r>
              <a:rPr lang="ar-EG" sz="5400" dirty="0">
                <a:solidFill>
                  <a:srgbClr val="963A7E"/>
                </a:solidFill>
                <a:effectLst>
                  <a:outerShdw blurRad="38100" dist="38100" dir="2700000" algn="tl">
                    <a:srgbClr val="000000">
                      <a:alpha val="43137"/>
                    </a:srgbClr>
                  </a:outerShdw>
                </a:effectLst>
              </a:rPr>
              <a:t>ينفذ قضاء الله </a:t>
            </a:r>
            <a:r>
              <a:rPr lang="ar-EG" sz="5400" dirty="0" smtClean="0">
                <a:solidFill>
                  <a:srgbClr val="963A7E"/>
                </a:solidFill>
                <a:effectLst>
                  <a:outerShdw blurRad="38100" dist="38100" dir="2700000" algn="tl">
                    <a:srgbClr val="000000">
                      <a:alpha val="43137"/>
                    </a:srgbClr>
                  </a:outerShdw>
                </a:effectLst>
              </a:rPr>
              <a:t>وكلمته.. </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860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2188" y="981636"/>
            <a:ext cx="10515600" cy="5472952"/>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وكان </a:t>
            </a:r>
            <a:r>
              <a:rPr lang="ar-EG" sz="5400" dirty="0">
                <a:solidFill>
                  <a:srgbClr val="963A7E"/>
                </a:solidFill>
                <a:effectLst>
                  <a:outerShdw blurRad="38100" dist="38100" dir="2700000" algn="tl">
                    <a:srgbClr val="000000">
                      <a:alpha val="43137"/>
                    </a:srgbClr>
                  </a:outerShdw>
                </a:effectLst>
              </a:rPr>
              <a:t>من الممكن أن يتوقف </a:t>
            </a:r>
            <a:r>
              <a:rPr lang="ar-EG" sz="5400" dirty="0" smtClean="0">
                <a:solidFill>
                  <a:srgbClr val="963A7E"/>
                </a:solidFill>
                <a:effectLst>
                  <a:outerShdw blurRad="38100" dist="38100" dir="2700000" algn="tl">
                    <a:srgbClr val="000000">
                      <a:alpha val="43137"/>
                    </a:srgbClr>
                  </a:outerShdw>
                </a:effectLst>
              </a:rPr>
              <a:t>فرعون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وجنوده على الشاطيء</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ولكنهم نزلوا إلى نفس الطريق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لتحق </a:t>
            </a:r>
            <a:r>
              <a:rPr lang="ar-EG" sz="5400" dirty="0">
                <a:solidFill>
                  <a:srgbClr val="963A7E"/>
                </a:solidFill>
                <a:effectLst>
                  <a:outerShdw blurRad="38100" dist="38100" dir="2700000" algn="tl">
                    <a:srgbClr val="000000">
                      <a:alpha val="43137"/>
                    </a:srgbClr>
                  </a:outerShdw>
                </a:effectLst>
              </a:rPr>
              <a:t>عليهم كلمة الله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a:solidFill>
                  <a:srgbClr val="FF256E"/>
                </a:solidFill>
                <a:effectLst>
                  <a:outerShdw blurRad="38100" dist="38100" dir="2700000" algn="tl">
                    <a:srgbClr val="000000">
                      <a:alpha val="43137"/>
                    </a:srgbClr>
                  </a:outerShdw>
                </a:effectLst>
              </a:rPr>
              <a:t> ولنعلم أن الله إذا أراد نفاذ أمر</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أذهب من ذوي العقول </a:t>
            </a:r>
            <a:r>
              <a:rPr lang="ar-EG" sz="5400" dirty="0" smtClean="0">
                <a:solidFill>
                  <a:srgbClr val="FF256E"/>
                </a:solidFill>
                <a:effectLst>
                  <a:outerShdw blurRad="38100" dist="38100" dir="2700000" algn="tl">
                    <a:srgbClr val="000000">
                      <a:alpha val="43137"/>
                    </a:srgbClr>
                  </a:outerShdw>
                </a:effectLst>
              </a:rPr>
              <a:t>عقولهم!!</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8569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92188" y="981636"/>
            <a:ext cx="10515600" cy="5472952"/>
          </a:xfrm>
        </p:spPr>
        <p:txBody>
          <a:bodyPr>
            <a:noAutofit/>
          </a:bodyPr>
          <a:lstStyle/>
          <a:p>
            <a:pPr algn="ctr"/>
            <a:r>
              <a:rPr lang="en-US" sz="5400" dirty="0" smtClean="0">
                <a:solidFill>
                  <a:srgbClr val="963A7E"/>
                </a:solidFill>
                <a:effectLst>
                  <a:outerShdw blurRad="38100" dist="38100" dir="2700000" algn="tl">
                    <a:srgbClr val="000000">
                      <a:alpha val="43137"/>
                    </a:srgbClr>
                  </a:outerShdw>
                </a:effectLst>
              </a:rPr>
              <a:t>}</a:t>
            </a:r>
            <a:r>
              <a:rPr lang="en-US" sz="5400" dirty="0" smtClean="0">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 ثُمَّ </a:t>
            </a:r>
            <a:r>
              <a:rPr lang="ar-EG" sz="5400" dirty="0">
                <a:solidFill>
                  <a:srgbClr val="963A7E"/>
                </a:solidFill>
                <a:effectLst>
                  <a:outerShdw blurRad="38100" dist="38100" dir="2700000" algn="tl">
                    <a:srgbClr val="000000">
                      <a:alpha val="43137"/>
                    </a:srgbClr>
                  </a:outerShdw>
                </a:effectLst>
              </a:rPr>
              <a:t>أَغْرَقْنَا </a:t>
            </a:r>
            <a:r>
              <a:rPr lang="ar-EG" sz="5400" dirty="0" smtClean="0">
                <a:solidFill>
                  <a:srgbClr val="963A7E"/>
                </a:solidFill>
                <a:effectLst>
                  <a:outerShdw blurRad="38100" dist="38100" dir="2700000" algn="tl">
                    <a:srgbClr val="000000">
                      <a:alpha val="43137"/>
                    </a:srgbClr>
                  </a:outerShdw>
                </a:effectLst>
              </a:rPr>
              <a:t>الآخَرِينَ </a:t>
            </a:r>
            <a:r>
              <a:rPr lang="en-US" sz="5400"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2800" dirty="0" smtClean="0">
                <a:solidFill>
                  <a:srgbClr val="963A7E"/>
                </a:solidFill>
                <a:effectLst>
                  <a:outerShdw blurRad="38100" dist="38100" dir="2700000" algn="tl">
                    <a:srgbClr val="000000">
                      <a:alpha val="43137"/>
                    </a:srgbClr>
                  </a:outerShdw>
                </a:effectLst>
              </a:rPr>
              <a:t/>
            </a:r>
            <a:br>
              <a:rPr lang="ar-EG" sz="28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أغرقهم ليكون تمام النصر للمؤمنين!!</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17570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dirty="0"/>
          </a:p>
        </p:txBody>
      </p:sp>
      <p:pic>
        <p:nvPicPr>
          <p:cNvPr id="6146" name="Picture 2" descr="Image result for ‫ان معي ربي 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656217" y="0"/>
            <a:ext cx="488306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60966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randombar(horizontal)">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1164" y="161367"/>
            <a:ext cx="10515600" cy="7355540"/>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وإن </a:t>
            </a:r>
            <a:r>
              <a:rPr lang="ar-SA" sz="5400" dirty="0">
                <a:solidFill>
                  <a:srgbClr val="963A7E"/>
                </a:solidFill>
                <a:effectLst>
                  <a:outerShdw blurRad="38100" dist="38100" dir="2700000" algn="tl">
                    <a:srgbClr val="000000">
                      <a:alpha val="43137"/>
                    </a:srgbClr>
                  </a:outerShdw>
                </a:effectLst>
              </a:rPr>
              <a:t>جيشا </a:t>
            </a:r>
            <a:r>
              <a:rPr lang="ar-EG" sz="5400" dirty="0" smtClean="0">
                <a:solidFill>
                  <a:srgbClr val="963A7E"/>
                </a:solidFill>
                <a:effectLst>
                  <a:outerShdw blurRad="38100" dist="38100" dir="2700000" algn="tl">
                    <a:srgbClr val="000000">
                      <a:alpha val="43137"/>
                    </a:srgbClr>
                  </a:outerShdw>
                </a:effectLst>
              </a:rPr>
              <a:t>عظيم القوة </a:t>
            </a:r>
            <a:r>
              <a:rPr lang="ar-SA" sz="5400" dirty="0" smtClean="0">
                <a:solidFill>
                  <a:srgbClr val="963A7E"/>
                </a:solidFill>
                <a:effectLst>
                  <a:outerShdw blurRad="38100" dist="38100" dir="2700000" algn="tl">
                    <a:srgbClr val="000000">
                      <a:alpha val="43137"/>
                    </a:srgbClr>
                  </a:outerShdw>
                </a:effectLst>
              </a:rPr>
              <a:t>يقف </a:t>
            </a:r>
            <a:r>
              <a:rPr lang="ar-SA" sz="5400" dirty="0">
                <a:solidFill>
                  <a:srgbClr val="963A7E"/>
                </a:solidFill>
                <a:effectLst>
                  <a:outerShdw blurRad="38100" dist="38100" dir="2700000" algn="tl">
                    <a:srgbClr val="000000">
                      <a:alpha val="43137"/>
                    </a:srgbClr>
                  </a:outerShdw>
                </a:effectLst>
              </a:rPr>
              <a:t>على باب غار </a:t>
            </a:r>
            <a:r>
              <a:rPr lang="ar-SA" sz="5400"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به صفوة خلق الله من النبيين والصديقين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وليس </a:t>
            </a:r>
            <a:r>
              <a:rPr lang="ar-SA" sz="5400" dirty="0">
                <a:solidFill>
                  <a:srgbClr val="963A7E"/>
                </a:solidFill>
                <a:effectLst>
                  <a:outerShdw blurRad="38100" dist="38100" dir="2700000" algn="tl">
                    <a:srgbClr val="000000">
                      <a:alpha val="43137"/>
                    </a:srgbClr>
                  </a:outerShdw>
                </a:effectLst>
              </a:rPr>
              <a:t>معهم قوة يدفعون بها عن أنفسهم </a:t>
            </a:r>
            <a:r>
              <a:rPr lang="ar-SA" sz="5400"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SA" sz="6000" dirty="0" smtClean="0">
                <a:solidFill>
                  <a:srgbClr val="FF256E"/>
                </a:solidFill>
                <a:effectLst>
                  <a:outerShdw blurRad="38100" dist="38100" dir="2700000" algn="tl">
                    <a:srgbClr val="000000">
                      <a:alpha val="43137"/>
                    </a:srgbClr>
                  </a:outerShdw>
                </a:effectLst>
              </a:rPr>
              <a:t>واشتدت </a:t>
            </a:r>
            <a:r>
              <a:rPr lang="ar-SA" sz="6000" dirty="0">
                <a:solidFill>
                  <a:srgbClr val="FF256E"/>
                </a:solidFill>
                <a:effectLst>
                  <a:outerShdw blurRad="38100" dist="38100" dir="2700000" algn="tl">
                    <a:srgbClr val="000000">
                      <a:alpha val="43137"/>
                    </a:srgbClr>
                  </a:outerShdw>
                </a:effectLst>
              </a:rPr>
              <a:t>المحنة </a:t>
            </a:r>
            <a:r>
              <a:rPr lang="ar-EG" sz="6000" dirty="0" smtClean="0">
                <a:solidFill>
                  <a:srgbClr val="FF256E"/>
                </a:solidFill>
                <a:effectLst>
                  <a:outerShdw blurRad="38100" dist="38100" dir="2700000" algn="tl">
                    <a:srgbClr val="000000">
                      <a:alpha val="43137"/>
                    </a:srgbClr>
                  </a:outerShdw>
                </a:effectLst>
              </a:rPr>
              <a:t>..</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01219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5735" y="0"/>
            <a:ext cx="10515600" cy="7355540"/>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ولكن </a:t>
            </a:r>
            <a:r>
              <a:rPr lang="ar-SA" sz="5400" dirty="0">
                <a:solidFill>
                  <a:srgbClr val="963A7E"/>
                </a:solidFill>
                <a:effectLst>
                  <a:outerShdw blurRad="38100" dist="38100" dir="2700000" algn="tl">
                    <a:srgbClr val="000000">
                      <a:alpha val="43137"/>
                    </a:srgbClr>
                  </a:outerShdw>
                </a:effectLst>
              </a:rPr>
              <a:t>القلب المؤمن الواثق بمعية </a:t>
            </a:r>
            <a:r>
              <a:rPr lang="ar-SA" sz="5400" dirty="0" smtClean="0">
                <a:solidFill>
                  <a:srgbClr val="963A7E"/>
                </a:solidFill>
                <a:effectLst>
                  <a:outerShdw blurRad="38100" dist="38100" dir="2700000" algn="tl">
                    <a:srgbClr val="000000">
                      <a:alpha val="43137"/>
                    </a:srgbClr>
                  </a:outerShdw>
                </a:effectLst>
              </a:rPr>
              <a:t>ربه</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قال كما قال إخوانه </a:t>
            </a:r>
            <a:r>
              <a:rPr lang="ar-SA" sz="5400" dirty="0" smtClean="0">
                <a:solidFill>
                  <a:srgbClr val="963A7E"/>
                </a:solidFill>
                <a:effectLst>
                  <a:outerShdw blurRad="38100" dist="38100" dir="2700000" algn="tl">
                    <a:srgbClr val="000000">
                      <a:alpha val="43137"/>
                    </a:srgbClr>
                  </a:outerShdw>
                </a:effectLst>
              </a:rPr>
              <a:t>السابقون</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en-US" sz="6600" dirty="0" smtClean="0">
                <a:solidFill>
                  <a:srgbClr val="FF256E"/>
                </a:solidFill>
                <a:effectLst>
                  <a:outerShdw blurRad="38100" dist="38100" dir="2700000" algn="tl">
                    <a:srgbClr val="000000">
                      <a:alpha val="43137"/>
                    </a:srgbClr>
                  </a:outerShdw>
                </a:effectLst>
              </a:rPr>
              <a:t>} </a:t>
            </a:r>
            <a:r>
              <a:rPr lang="ar-EG" sz="6600" dirty="0" smtClean="0">
                <a:solidFill>
                  <a:srgbClr val="FF256E"/>
                </a:solidFill>
                <a:effectLst>
                  <a:outerShdw blurRad="38100" dist="38100" dir="2700000" algn="tl">
                    <a:srgbClr val="000000">
                      <a:alpha val="43137"/>
                    </a:srgbClr>
                  </a:outerShdw>
                </a:effectLst>
              </a:rPr>
              <a:t> لا </a:t>
            </a:r>
            <a:r>
              <a:rPr lang="ar-EG" sz="6600" dirty="0">
                <a:solidFill>
                  <a:srgbClr val="FF256E"/>
                </a:solidFill>
                <a:effectLst>
                  <a:outerShdw blurRad="38100" dist="38100" dir="2700000" algn="tl">
                    <a:srgbClr val="000000">
                      <a:alpha val="43137"/>
                    </a:srgbClr>
                  </a:outerShdw>
                </a:effectLst>
              </a:rPr>
              <a:t>تَحْزَنْ إِنَّ اللَّهَ </a:t>
            </a:r>
            <a:r>
              <a:rPr lang="ar-EG" sz="6600" dirty="0" smtClean="0">
                <a:solidFill>
                  <a:srgbClr val="FF256E"/>
                </a:solidFill>
                <a:effectLst>
                  <a:outerShdw blurRad="38100" dist="38100" dir="2700000" algn="tl">
                    <a:srgbClr val="000000">
                      <a:alpha val="43137"/>
                    </a:srgbClr>
                  </a:outerShdw>
                </a:effectLst>
              </a:rPr>
              <a:t>مَعَنَا</a:t>
            </a:r>
            <a:r>
              <a:rPr lang="en-US" sz="6600" dirty="0" smtClean="0">
                <a:solidFill>
                  <a:srgbClr val="FF256E"/>
                </a:solidFill>
                <a:effectLst>
                  <a:outerShdw blurRad="38100" dist="38100" dir="2700000" algn="tl">
                    <a:srgbClr val="000000">
                      <a:alpha val="43137"/>
                    </a:srgbClr>
                  </a:outerShdw>
                </a:effectLst>
              </a:rPr>
              <a:t>{ </a:t>
            </a:r>
            <a:r>
              <a:rPr lang="ar-EG" sz="6600" dirty="0" smtClean="0">
                <a:solidFill>
                  <a:srgbClr val="FF256E"/>
                </a:solidFill>
                <a:effectLst>
                  <a:outerShdw blurRad="38100" dist="38100" dir="2700000" algn="tl">
                    <a:srgbClr val="000000">
                      <a:alpha val="43137"/>
                    </a:srgbClr>
                  </a:outerShdw>
                </a:effectLst>
              </a:rPr>
              <a:t/>
            </a:r>
            <a:br>
              <a:rPr lang="ar-EG" sz="6600" dirty="0" smtClean="0">
                <a:solidFill>
                  <a:srgbClr val="FF256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فأذهبت الحزن من قلب صاحبه..</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13828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0823" y="0"/>
            <a:ext cx="10515600" cy="7355540"/>
          </a:xfrm>
        </p:spPr>
        <p:txBody>
          <a:bodyPr>
            <a:noAutofit/>
          </a:bodyPr>
          <a:lstStyle/>
          <a:p>
            <a:pPr algn="ct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يقين يثبته ويثبت صاحبه</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6600" dirty="0">
                <a:solidFill>
                  <a:srgbClr val="FF256E"/>
                </a:solidFill>
                <a:effectLst>
                  <a:outerShdw blurRad="38100" dist="38100" dir="2700000" algn="tl">
                    <a:srgbClr val="000000">
                      <a:alpha val="43137"/>
                    </a:srgbClr>
                  </a:outerShdw>
                </a:effectLst>
              </a:rPr>
              <a:t> </a:t>
            </a:r>
            <a:r>
              <a:rPr lang="ar-SA" sz="6600" dirty="0" smtClean="0">
                <a:solidFill>
                  <a:srgbClr val="FF256E"/>
                </a:solidFill>
                <a:effectLst>
                  <a:outerShdw blurRad="38100" dist="38100" dir="2700000" algn="tl">
                    <a:srgbClr val="000000">
                      <a:alpha val="43137"/>
                    </a:srgbClr>
                  </a:outerShdw>
                </a:effectLst>
              </a:rPr>
              <a:t>"يا </a:t>
            </a:r>
            <a:r>
              <a:rPr lang="ar-SA" sz="6600" dirty="0">
                <a:solidFill>
                  <a:srgbClr val="FF256E"/>
                </a:solidFill>
                <a:effectLst>
                  <a:outerShdw blurRad="38100" dist="38100" dir="2700000" algn="tl">
                    <a:srgbClr val="000000">
                      <a:alpha val="43137"/>
                    </a:srgbClr>
                  </a:outerShdw>
                </a:effectLst>
              </a:rPr>
              <a:t>أبا بكر ما ظنك باثنين الله ثالثهما</a:t>
            </a:r>
            <a:r>
              <a:rPr lang="en-US" sz="5400" dirty="0">
                <a:solidFill>
                  <a:srgbClr val="FF256E"/>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25617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0823" y="0"/>
            <a:ext cx="10515600" cy="7355540"/>
          </a:xfrm>
        </p:spPr>
        <p:txBody>
          <a:bodyPr>
            <a:noAutofit/>
          </a:bodyPr>
          <a:lstStyle/>
          <a:p>
            <a:pPr algn="ctr"/>
            <a:r>
              <a:rPr lang="ar-EG" sz="6600" dirty="0">
                <a:solidFill>
                  <a:srgbClr val="963A7E"/>
                </a:solidFill>
                <a:effectLst>
                  <a:outerShdw blurRad="38100" dist="38100" dir="2700000" algn="tl">
                    <a:srgbClr val="000000">
                      <a:alpha val="43137"/>
                    </a:srgbClr>
                  </a:outerShdw>
                </a:effectLst>
              </a:rPr>
              <a:t>نعم إن الله </a:t>
            </a:r>
            <a:r>
              <a:rPr lang="ar-EG" sz="6600" dirty="0" smtClean="0">
                <a:solidFill>
                  <a:srgbClr val="963A7E"/>
                </a:solidFill>
                <a:effectLst>
                  <a:outerShdw blurRad="38100" dist="38100" dir="2700000" algn="tl">
                    <a:srgbClr val="000000">
                      <a:alpha val="43137"/>
                    </a:srgbClr>
                  </a:outerShdw>
                </a:effectLst>
              </a:rPr>
              <a:t>معنا..</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963A7E"/>
                </a:solidFill>
                <a:effectLst>
                  <a:outerShdw blurRad="38100" dist="38100" dir="2700000" algn="tl">
                    <a:srgbClr val="000000">
                      <a:alpha val="43137"/>
                    </a:srgbClr>
                  </a:outerShdw>
                </a:effectLst>
              </a:rPr>
              <a:t>لا تحزن إن الله معنا </a:t>
            </a:r>
            <a:r>
              <a:rPr lang="ar-EG" sz="6600" dirty="0" smtClean="0">
                <a:solidFill>
                  <a:srgbClr val="963A7E"/>
                </a:solidFill>
                <a:effectLst>
                  <a:outerShdw blurRad="38100" dist="38100" dir="2700000" algn="tl">
                    <a:srgbClr val="000000">
                      <a:alpha val="43137"/>
                    </a:srgbClr>
                  </a:outerShdw>
                </a:effectLst>
              </a:rPr>
              <a:t>بنصره</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963A7E"/>
                </a:solidFill>
                <a:effectLst>
                  <a:outerShdw blurRad="38100" dist="38100" dir="2700000" algn="tl">
                    <a:srgbClr val="000000">
                      <a:alpha val="43137"/>
                    </a:srgbClr>
                  </a:outerShdw>
                </a:effectLst>
              </a:rPr>
              <a:t>وتأييده وحفظه ورعايته </a:t>
            </a:r>
            <a:r>
              <a:rPr lang="ar-EG" sz="6600" dirty="0" smtClean="0">
                <a:solidFill>
                  <a:srgbClr val="963A7E"/>
                </a:solidFill>
                <a:effectLst>
                  <a:outerShdw blurRad="38100" dist="38100" dir="2700000" algn="tl">
                    <a:srgbClr val="000000">
                      <a:alpha val="43137"/>
                    </a:srgbClr>
                  </a:outerShdw>
                </a:effectLst>
              </a:rPr>
              <a:t>..</a:t>
            </a:r>
            <a:br>
              <a:rPr lang="ar-EG" sz="6600" dirty="0" smtClean="0">
                <a:solidFill>
                  <a:srgbClr val="963A7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smtClean="0">
                <a:solidFill>
                  <a:srgbClr val="FF256E"/>
                </a:solidFill>
                <a:effectLst>
                  <a:outerShdw blurRad="38100" dist="38100" dir="2700000" algn="tl">
                    <a:srgbClr val="000000">
                      <a:alpha val="43137"/>
                    </a:srgbClr>
                  </a:outerShdw>
                </a:effectLst>
              </a:rPr>
              <a:t>{فَاللّهُ </a:t>
            </a:r>
            <a:r>
              <a:rPr lang="ar-EG" sz="6600" dirty="0">
                <a:solidFill>
                  <a:srgbClr val="FF256E"/>
                </a:solidFill>
                <a:effectLst>
                  <a:outerShdw blurRad="38100" dist="38100" dir="2700000" algn="tl">
                    <a:srgbClr val="000000">
                      <a:alpha val="43137"/>
                    </a:srgbClr>
                  </a:outerShdw>
                </a:effectLst>
              </a:rPr>
              <a:t>خَيْرٌ </a:t>
            </a:r>
            <a:r>
              <a:rPr lang="ar-EG" sz="6600" dirty="0" smtClean="0">
                <a:solidFill>
                  <a:srgbClr val="FF256E"/>
                </a:solidFill>
                <a:effectLst>
                  <a:outerShdw blurRad="38100" dist="38100" dir="2700000" algn="tl">
                    <a:srgbClr val="000000">
                      <a:alpha val="43137"/>
                    </a:srgbClr>
                  </a:outerShdw>
                </a:effectLst>
              </a:rPr>
              <a:t>حَافِظاً</a:t>
            </a:r>
            <a:br>
              <a:rPr lang="ar-EG" sz="6600" dirty="0" smtClean="0">
                <a:solidFill>
                  <a:srgbClr val="FF256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 </a:t>
            </a:r>
            <a:r>
              <a:rPr lang="ar-EG" sz="6600" dirty="0">
                <a:solidFill>
                  <a:srgbClr val="FF256E"/>
                </a:solidFill>
                <a:effectLst>
                  <a:outerShdw blurRad="38100" dist="38100" dir="2700000" algn="tl">
                    <a:srgbClr val="000000">
                      <a:alpha val="43137"/>
                    </a:srgbClr>
                  </a:outerShdw>
                </a:effectLst>
              </a:rPr>
              <a:t>وَهُوَ أَرْحَمُ الرَّاحِمِينَ </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t>
            </a:r>
            <a:r>
              <a:rPr lang="ar-EG" sz="3200" dirty="0">
                <a:solidFill>
                  <a:srgbClr val="FF256E"/>
                </a:solidFill>
                <a:effectLst>
                  <a:outerShdw blurRad="38100" dist="38100" dir="2700000" algn="tl">
                    <a:srgbClr val="000000">
                      <a:alpha val="43137"/>
                    </a:srgbClr>
                  </a:outerShdw>
                </a:effectLst>
              </a:rPr>
              <a:t>يوسف : 64 </a:t>
            </a:r>
            <a:r>
              <a:rPr lang="ar-EG" sz="3200" dirty="0" smtClean="0">
                <a:solidFill>
                  <a:srgbClr val="FF256E"/>
                </a:solidFill>
                <a:effectLst>
                  <a:outerShdw blurRad="38100" dist="38100" dir="2700000" algn="tl">
                    <a:srgbClr val="000000">
                      <a:alpha val="43137"/>
                    </a:srgbClr>
                  </a:outerShdw>
                </a:effectLst>
              </a:rPr>
              <a:t>)</a:t>
            </a:r>
            <a:endParaRPr lang="en-US" sz="3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3827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smtClean="0">
                <a:solidFill>
                  <a:srgbClr val="C00000"/>
                </a:solidFill>
                <a:effectLst>
                  <a:outerShdw blurRad="38100" dist="38100" dir="2700000" algn="tl">
                    <a:srgbClr val="000000">
                      <a:alpha val="43137"/>
                    </a:srgbClr>
                  </a:outerShdw>
                </a:effectLst>
              </a:rPr>
              <a:t>          أنت المرادُ وليس غيرُك بُغيتي</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ياخير مسؤولٍ له أتضرعُ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spTree>
    <p:extLst>
      <p:ext uri="{BB962C8B-B14F-4D97-AF65-F5344CB8AC3E}">
        <p14:creationId xmlns:p14="http://schemas.microsoft.com/office/powerpoint/2010/main" val="37646029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10515600" cy="7355540"/>
          </a:xfrm>
        </p:spPr>
        <p:txBody>
          <a:bodyPr>
            <a:noAutofit/>
          </a:bodyPr>
          <a:lstStyle/>
          <a:p>
            <a:r>
              <a:rPr lang="ar-EG" sz="6600" dirty="0" smtClean="0">
                <a:solidFill>
                  <a:srgbClr val="FF256E"/>
                </a:solidFill>
                <a:effectLst>
                  <a:outerShdw blurRad="38100" dist="38100" dir="2700000" algn="tl">
                    <a:srgbClr val="000000">
                      <a:alpha val="43137"/>
                    </a:srgbClr>
                  </a:outerShdw>
                </a:effectLst>
              </a:rPr>
              <a:t>  </a:t>
            </a:r>
            <a:r>
              <a:rPr lang="ar-EG" sz="6600" u="sng" dirty="0" smtClean="0">
                <a:solidFill>
                  <a:srgbClr val="FF256E"/>
                </a:solidFill>
                <a:effectLst>
                  <a:outerShdw blurRad="38100" dist="38100" dir="2700000" algn="tl">
                    <a:srgbClr val="000000">
                      <a:alpha val="43137"/>
                    </a:srgbClr>
                  </a:outerShdw>
                </a:effectLst>
              </a:rPr>
              <a:t>وصدق </a:t>
            </a:r>
            <a:r>
              <a:rPr lang="ar-EG" sz="6600" u="sng" dirty="0">
                <a:solidFill>
                  <a:srgbClr val="FF256E"/>
                </a:solidFill>
                <a:effectLst>
                  <a:outerShdw blurRad="38100" dist="38100" dir="2700000" algn="tl">
                    <a:srgbClr val="000000">
                      <a:alpha val="43137"/>
                    </a:srgbClr>
                  </a:outerShdw>
                </a:effectLst>
              </a:rPr>
              <a:t>من قال :</a:t>
            </a:r>
            <a:r>
              <a:rPr lang="ar-EG" sz="6600" dirty="0">
                <a:solidFill>
                  <a:srgbClr val="963A7E"/>
                </a:solidFill>
                <a:effectLst>
                  <a:outerShdw blurRad="38100" dist="38100" dir="2700000" algn="tl">
                    <a:srgbClr val="000000">
                      <a:alpha val="43137"/>
                    </a:srgbClr>
                  </a:outerShdw>
                </a:effectLst>
              </a:rPr>
              <a:t> </a:t>
            </a:r>
            <a:br>
              <a:rPr lang="ar-EG" sz="6600" dirty="0">
                <a:solidFill>
                  <a:srgbClr val="963A7E"/>
                </a:solidFill>
                <a:effectLst>
                  <a:outerShdw blurRad="38100" dist="38100" dir="2700000" algn="tl">
                    <a:srgbClr val="000000">
                      <a:alpha val="43137"/>
                    </a:srgbClr>
                  </a:outerShdw>
                </a:effectLst>
              </a:rPr>
            </a:br>
            <a:r>
              <a:rPr lang="ar-EG" sz="3200" dirty="0">
                <a:solidFill>
                  <a:srgbClr val="963A7E"/>
                </a:solidFill>
                <a:effectLst>
                  <a:outerShdw blurRad="38100" dist="38100" dir="2700000" algn="tl">
                    <a:srgbClr val="000000">
                      <a:alpha val="43137"/>
                    </a:srgbClr>
                  </a:outerShdw>
                </a:effectLst>
              </a:rPr>
              <a:t/>
            </a:r>
            <a:br>
              <a:rPr lang="ar-EG" sz="3200" dirty="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وإذا العناية لاحظتك عيونها </a:t>
            </a:r>
            <a:r>
              <a:rPr lang="ar-EG" sz="5400" dirty="0" smtClean="0">
                <a:solidFill>
                  <a:srgbClr val="963A7E"/>
                </a:solidFill>
                <a:effectLst>
                  <a:outerShdw blurRad="38100" dist="38100" dir="2700000" algn="tl">
                    <a:srgbClr val="000000">
                      <a:alpha val="43137"/>
                    </a:srgbClr>
                  </a:outerShdw>
                </a:effectLst>
              </a:rPr>
              <a:t>**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نم </a:t>
            </a:r>
            <a:r>
              <a:rPr lang="ar-EG" sz="5400" dirty="0">
                <a:solidFill>
                  <a:srgbClr val="963A7E"/>
                </a:solidFill>
                <a:effectLst>
                  <a:outerShdw blurRad="38100" dist="38100" dir="2700000" algn="tl">
                    <a:srgbClr val="000000">
                      <a:alpha val="43137"/>
                    </a:srgbClr>
                  </a:outerShdw>
                </a:effectLst>
              </a:rPr>
              <a:t>فالمخاوف كلهن </a:t>
            </a:r>
            <a:r>
              <a:rPr lang="ar-EG" sz="5400" dirty="0" smtClean="0">
                <a:solidFill>
                  <a:srgbClr val="963A7E"/>
                </a:solidFill>
                <a:effectLst>
                  <a:outerShdw blurRad="38100" dist="38100" dir="2700000" algn="tl">
                    <a:srgbClr val="000000">
                      <a:alpha val="43137"/>
                    </a:srgbClr>
                  </a:outerShdw>
                </a:effectLst>
              </a:rPr>
              <a:t>أمانُ!</a:t>
            </a:r>
            <a:r>
              <a:rPr lang="ar-EG" sz="6600" dirty="0">
                <a:solidFill>
                  <a:srgbClr val="963A7E"/>
                </a:solidFill>
                <a:effectLst>
                  <a:outerShdw blurRad="38100" dist="38100" dir="2700000" algn="tl">
                    <a:srgbClr val="000000">
                      <a:alpha val="43137"/>
                    </a:srgbClr>
                  </a:outerShdw>
                </a:effectLst>
              </a:rPr>
              <a:t> </a:t>
            </a:r>
            <a:endParaRPr lang="en-US"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6871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9460" y="0"/>
            <a:ext cx="10515600" cy="7355540"/>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فكانت النتيجة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en-US" sz="6600" dirty="0" smtClean="0">
                <a:solidFill>
                  <a:srgbClr val="FF256E"/>
                </a:solidFill>
                <a:effectLst>
                  <a:outerShdw blurRad="38100" dist="38100" dir="2700000" algn="tl">
                    <a:srgbClr val="000000">
                      <a:alpha val="43137"/>
                    </a:srgbClr>
                  </a:outerShdw>
                </a:effectLst>
              </a:rPr>
              <a:t>} </a:t>
            </a:r>
            <a:r>
              <a:rPr lang="ar-EG" sz="6600" dirty="0">
                <a:solidFill>
                  <a:srgbClr val="FF256E"/>
                </a:solidFill>
                <a:effectLst>
                  <a:outerShdw blurRad="38100" dist="38100" dir="2700000" algn="tl">
                    <a:srgbClr val="000000">
                      <a:alpha val="43137"/>
                    </a:srgbClr>
                  </a:outerShdw>
                </a:effectLst>
              </a:rPr>
              <a:t>فَأَنزَلَ اللّهُ سَكِينَتَهُ </a:t>
            </a:r>
            <a:r>
              <a:rPr lang="ar-EG" sz="6600" dirty="0" smtClean="0">
                <a:solidFill>
                  <a:srgbClr val="FF256E"/>
                </a:solidFill>
                <a:effectLst>
                  <a:outerShdw blurRad="38100" dist="38100" dir="2700000" algn="tl">
                    <a:srgbClr val="000000">
                      <a:alpha val="43137"/>
                    </a:srgbClr>
                  </a:outerShdw>
                </a:effectLst>
              </a:rPr>
              <a:t>عَلَيْهِ</a:t>
            </a:r>
            <a:br>
              <a:rPr lang="ar-EG" sz="6600" dirty="0" smtClean="0">
                <a:solidFill>
                  <a:srgbClr val="FF256E"/>
                </a:solidFill>
                <a:effectLst>
                  <a:outerShdw blurRad="38100" dist="38100" dir="2700000" algn="tl">
                    <a:srgbClr val="000000">
                      <a:alpha val="43137"/>
                    </a:srgbClr>
                  </a:outerShdw>
                </a:effectLst>
              </a:rPr>
            </a:br>
            <a:r>
              <a:rPr lang="ar-EG" sz="6600" dirty="0">
                <a:solidFill>
                  <a:srgbClr val="FF256E"/>
                </a:solidFill>
                <a:effectLst>
                  <a:outerShdw blurRad="38100" dist="38100" dir="2700000" algn="tl">
                    <a:srgbClr val="000000">
                      <a:alpha val="43137"/>
                    </a:srgbClr>
                  </a:outerShdw>
                </a:effectLst>
              </a:rPr>
              <a:t> وَأَيَّدَهُ بِجُنُودٍ لَّمْ تَرَوْهَا</a:t>
            </a:r>
            <a:br>
              <a:rPr lang="ar-EG" sz="6600" dirty="0">
                <a:solidFill>
                  <a:srgbClr val="FF256E"/>
                </a:solidFill>
                <a:effectLst>
                  <a:outerShdw blurRad="38100" dist="38100" dir="2700000" algn="tl">
                    <a:srgbClr val="000000">
                      <a:alpha val="43137"/>
                    </a:srgbClr>
                  </a:outerShdw>
                </a:effectLst>
              </a:rPr>
            </a:br>
            <a:r>
              <a:rPr lang="ar-EG" sz="6600" dirty="0">
                <a:solidFill>
                  <a:srgbClr val="FF256E"/>
                </a:solidFill>
                <a:effectLst>
                  <a:outerShdw blurRad="38100" dist="38100" dir="2700000" algn="tl">
                    <a:srgbClr val="000000">
                      <a:alpha val="43137"/>
                    </a:srgbClr>
                  </a:outerShdw>
                </a:effectLst>
              </a:rPr>
              <a:t>وَجَعَلَ كَلِمَةَ الَّذِينَ كَفَرُواْ </a:t>
            </a:r>
            <a:r>
              <a:rPr lang="ar-EG" sz="6600" dirty="0" smtClean="0">
                <a:solidFill>
                  <a:srgbClr val="FF256E"/>
                </a:solidFill>
                <a:effectLst>
                  <a:outerShdw blurRad="38100" dist="38100" dir="2700000" algn="tl">
                    <a:srgbClr val="000000">
                      <a:alpha val="43137"/>
                    </a:srgbClr>
                  </a:outerShdw>
                </a:effectLst>
              </a:rPr>
              <a:t>السُّفْلَى</a:t>
            </a:r>
            <a:br>
              <a:rPr lang="ar-EG" sz="6600" dirty="0" smtClean="0">
                <a:solidFill>
                  <a:srgbClr val="FF256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 وَكَلِمَةُ </a:t>
            </a:r>
            <a:r>
              <a:rPr lang="ar-EG" sz="6600" dirty="0">
                <a:solidFill>
                  <a:srgbClr val="FF256E"/>
                </a:solidFill>
                <a:effectLst>
                  <a:outerShdw blurRad="38100" dist="38100" dir="2700000" algn="tl">
                    <a:srgbClr val="000000">
                      <a:alpha val="43137"/>
                    </a:srgbClr>
                  </a:outerShdw>
                </a:effectLst>
              </a:rPr>
              <a:t>اللّهِ هِيَ الْعُلْيَا وَاللّهُ عَزِيزٌ حَكِيمٌ</a:t>
            </a:r>
            <a:r>
              <a:rPr lang="en-US" sz="6600" dirty="0">
                <a:solidFill>
                  <a:srgbClr val="FF256E"/>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20825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5296" y="0"/>
            <a:ext cx="10515600" cy="7355540"/>
          </a:xfrm>
        </p:spPr>
        <p:txBody>
          <a:bodyPr>
            <a:noAutofit/>
          </a:bodyPr>
          <a:lstStyle/>
          <a:p>
            <a:pPr algn="ctr"/>
            <a:r>
              <a:rPr lang="ar-EG" sz="6600" dirty="0">
                <a:solidFill>
                  <a:srgbClr val="963A7E"/>
                </a:solidFill>
                <a:effectLst>
                  <a:outerShdw blurRad="38100" dist="38100" dir="2700000" algn="tl">
                    <a:srgbClr val="000000">
                      <a:alpha val="43137"/>
                    </a:srgbClr>
                  </a:outerShdw>
                </a:effectLst>
              </a:rPr>
              <a:t>على الفور يتحقق </a:t>
            </a:r>
            <a:r>
              <a:rPr lang="ar-EG" sz="6600" dirty="0" smtClean="0">
                <a:solidFill>
                  <a:srgbClr val="963A7E"/>
                </a:solidFill>
                <a:effectLst>
                  <a:outerShdw blurRad="38100" dist="38100" dir="2700000" algn="tl">
                    <a:srgbClr val="000000">
                      <a:alpha val="43137"/>
                    </a:srgbClr>
                  </a:outerShdw>
                </a:effectLst>
              </a:rPr>
              <a:t>الرجاء..</a:t>
            </a:r>
            <a:r>
              <a:rPr lang="ar-EG" sz="6600" dirty="0">
                <a:solidFill>
                  <a:srgbClr val="963A7E"/>
                </a:solidFill>
                <a:effectLst>
                  <a:outerShdw blurRad="38100" dist="38100" dir="2700000" algn="tl">
                    <a:srgbClr val="000000">
                      <a:alpha val="43137"/>
                    </a:srgbClr>
                  </a:outerShdw>
                </a:effectLst>
              </a:rPr>
              <a:t/>
            </a:r>
            <a:br>
              <a:rPr lang="ar-EG" sz="6600" dirty="0">
                <a:solidFill>
                  <a:srgbClr val="963A7E"/>
                </a:solidFill>
                <a:effectLst>
                  <a:outerShdw blurRad="38100" dist="38100" dir="2700000" algn="tl">
                    <a:srgbClr val="000000">
                      <a:alpha val="43137"/>
                    </a:srgbClr>
                  </a:outerShdw>
                </a:effectLst>
              </a:rPr>
            </a:br>
            <a:r>
              <a:rPr lang="ar-EG" sz="6600" dirty="0">
                <a:solidFill>
                  <a:srgbClr val="963A7E"/>
                </a:solidFill>
                <a:effectLst>
                  <a:outerShdw blurRad="38100" dist="38100" dir="2700000" algn="tl">
                    <a:srgbClr val="000000">
                      <a:alpha val="43137"/>
                    </a:srgbClr>
                  </a:outerShdw>
                </a:effectLst>
              </a:rPr>
              <a:t> وعلى الفور ينكشف </a:t>
            </a:r>
            <a:r>
              <a:rPr lang="ar-EG" sz="6600" dirty="0" smtClean="0">
                <a:solidFill>
                  <a:srgbClr val="963A7E"/>
                </a:solidFill>
                <a:effectLst>
                  <a:outerShdw blurRad="38100" dist="38100" dir="2700000" algn="tl">
                    <a:srgbClr val="000000">
                      <a:alpha val="43137"/>
                    </a:srgbClr>
                  </a:outerShdw>
                </a:effectLst>
              </a:rPr>
              <a:t>الكرب..</a:t>
            </a:r>
            <a:r>
              <a:rPr lang="ar-EG" sz="6600" dirty="0">
                <a:solidFill>
                  <a:srgbClr val="963A7E"/>
                </a:solidFill>
                <a:effectLst>
                  <a:outerShdw blurRad="38100" dist="38100" dir="2700000" algn="tl">
                    <a:srgbClr val="000000">
                      <a:alpha val="43137"/>
                    </a:srgbClr>
                  </a:outerShdw>
                </a:effectLst>
              </a:rPr>
              <a:t/>
            </a:r>
            <a:br>
              <a:rPr lang="ar-EG" sz="6600" dirty="0">
                <a:solidFill>
                  <a:srgbClr val="963A7E"/>
                </a:solidFill>
                <a:effectLst>
                  <a:outerShdw blurRad="38100" dist="38100" dir="2700000" algn="tl">
                    <a:srgbClr val="000000">
                      <a:alpha val="43137"/>
                    </a:srgbClr>
                  </a:outerShdw>
                </a:effectLst>
              </a:rPr>
            </a:br>
            <a:r>
              <a:rPr lang="ar-EG" sz="6600" dirty="0">
                <a:solidFill>
                  <a:srgbClr val="963A7E"/>
                </a:solidFill>
                <a:effectLst>
                  <a:outerShdw blurRad="38100" dist="38100" dir="2700000" algn="tl">
                    <a:srgbClr val="000000">
                      <a:alpha val="43137"/>
                    </a:srgbClr>
                  </a:outerShdw>
                </a:effectLst>
              </a:rPr>
              <a:t> وعلى الفور تنفرج </a:t>
            </a:r>
            <a:r>
              <a:rPr lang="ar-EG" sz="6600" dirty="0" smtClean="0">
                <a:solidFill>
                  <a:srgbClr val="963A7E"/>
                </a:solidFill>
                <a:effectLst>
                  <a:outerShdw blurRad="38100" dist="38100" dir="2700000" algn="tl">
                    <a:srgbClr val="000000">
                      <a:alpha val="43137"/>
                    </a:srgbClr>
                  </a:outerShdw>
                </a:effectLst>
              </a:rPr>
              <a:t>الأزمة..</a:t>
            </a:r>
            <a:endParaRPr lang="en-US" sz="66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0057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1126" y="268940"/>
            <a:ext cx="10515600" cy="7355540"/>
          </a:xfrm>
        </p:spPr>
        <p:txBody>
          <a:bodyPr>
            <a:noAutofit/>
          </a:bodyPr>
          <a:lstStyle/>
          <a:p>
            <a:pPr algn="ctr"/>
            <a:r>
              <a:rPr lang="ar-EG" sz="6600" dirty="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ما أجمل </a:t>
            </a:r>
            <a:r>
              <a:rPr lang="ar-EG" sz="5400" dirty="0" smtClean="0">
                <a:solidFill>
                  <a:srgbClr val="963A7E"/>
                </a:solidFill>
                <a:effectLst>
                  <a:outerShdw blurRad="38100" dist="38100" dir="2700000" algn="tl">
                    <a:srgbClr val="000000">
                      <a:alpha val="43137"/>
                    </a:srgbClr>
                  </a:outerShdw>
                </a:effectLst>
              </a:rPr>
              <a:t>أن نشعر أن..</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963A7E"/>
                </a:solidFill>
                <a:effectLst>
                  <a:outerShdw blurRad="38100" dist="38100" dir="2700000" algn="tl">
                    <a:srgbClr val="000000">
                      <a:alpha val="43137"/>
                    </a:srgbClr>
                  </a:outerShdw>
                </a:effectLst>
              </a:rPr>
              <a:t> </a:t>
            </a:r>
            <a:r>
              <a:rPr lang="ar-EG" sz="6600" dirty="0">
                <a:solidFill>
                  <a:srgbClr val="FF256E"/>
                </a:solidFill>
                <a:effectLst>
                  <a:outerShdw blurRad="38100" dist="38100" dir="2700000" algn="tl">
                    <a:srgbClr val="000000">
                      <a:alpha val="43137"/>
                    </a:srgbClr>
                  </a:outerShdw>
                </a:effectLst>
              </a:rPr>
              <a:t>الله معنا </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في </a:t>
            </a:r>
            <a:r>
              <a:rPr lang="ar-EG" sz="5400" dirty="0">
                <a:solidFill>
                  <a:srgbClr val="963A7E"/>
                </a:solidFill>
                <a:effectLst>
                  <a:outerShdw blurRad="38100" dist="38100" dir="2700000" algn="tl">
                    <a:srgbClr val="000000">
                      <a:alpha val="43137"/>
                    </a:srgbClr>
                  </a:outerShdw>
                </a:effectLst>
              </a:rPr>
              <a:t>المحنة </a:t>
            </a:r>
            <a:r>
              <a:rPr lang="ar-EG" sz="5400" dirty="0" smtClean="0">
                <a:solidFill>
                  <a:srgbClr val="963A7E"/>
                </a:solidFill>
                <a:effectLst>
                  <a:outerShdw blurRad="38100" dist="38100" dir="2700000" algn="tl">
                    <a:srgbClr val="000000">
                      <a:alpha val="43137"/>
                    </a:srgbClr>
                  </a:outerShdw>
                </a:effectLst>
              </a:rPr>
              <a:t>والشدة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smtClean="0">
                <a:solidFill>
                  <a:srgbClr val="FF256E"/>
                </a:solidFill>
                <a:effectLst>
                  <a:outerShdw blurRad="38100" dist="38100" dir="2700000" algn="tl">
                    <a:srgbClr val="000000">
                      <a:alpha val="43137"/>
                    </a:srgbClr>
                  </a:outerShdw>
                </a:effectLst>
              </a:rPr>
              <a:t>***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وما </a:t>
            </a:r>
            <a:r>
              <a:rPr lang="ar-EG" sz="5400" dirty="0">
                <a:solidFill>
                  <a:srgbClr val="963A7E"/>
                </a:solidFill>
                <a:effectLst>
                  <a:outerShdw blurRad="38100" dist="38100" dir="2700000" algn="tl">
                    <a:srgbClr val="000000">
                      <a:alpha val="43137"/>
                    </a:srgbClr>
                  </a:outerShdw>
                </a:effectLst>
              </a:rPr>
              <a:t>أسعد من </a:t>
            </a:r>
            <a:r>
              <a:rPr lang="ar-EG" sz="5400" dirty="0" smtClean="0">
                <a:solidFill>
                  <a:srgbClr val="963A7E"/>
                </a:solidFill>
                <a:effectLst>
                  <a:outerShdw blurRad="38100" dist="38100" dir="2700000" algn="tl">
                    <a:srgbClr val="000000">
                      <a:alpha val="43137"/>
                    </a:srgbClr>
                  </a:outerShdw>
                </a:effectLst>
              </a:rPr>
              <a:t>تمسّك </a:t>
            </a:r>
            <a:r>
              <a:rPr lang="ar-EG" sz="5400" dirty="0">
                <a:solidFill>
                  <a:srgbClr val="963A7E"/>
                </a:solidFill>
                <a:effectLst>
                  <a:outerShdw blurRad="38100" dist="38100" dir="2700000" algn="tl">
                    <a:srgbClr val="000000">
                      <a:alpha val="43137"/>
                    </a:srgbClr>
                  </a:outerShdw>
                </a:effectLst>
              </a:rPr>
              <a:t>بأن</a:t>
            </a:r>
            <a:r>
              <a:rPr lang="ar-EG" sz="5400" dirty="0" smtClean="0">
                <a:solidFill>
                  <a:srgbClr val="963A7E"/>
                </a:solidFill>
                <a:effectLst>
                  <a:outerShdw blurRad="38100" dist="38100" dir="2700000" algn="tl">
                    <a:srgbClr val="000000">
                      <a:alpha val="43137"/>
                    </a:srgbClr>
                  </a:outerShdw>
                </a:effectLst>
              </a:rPr>
              <a:t>..</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6600" dirty="0">
                <a:solidFill>
                  <a:srgbClr val="963A7E"/>
                </a:solidFill>
                <a:effectLst>
                  <a:outerShdw blurRad="38100" dist="38100" dir="2700000" algn="tl">
                    <a:srgbClr val="000000">
                      <a:alpha val="43137"/>
                    </a:srgbClr>
                  </a:outerShdw>
                </a:effectLst>
              </a:rPr>
              <a:t> </a:t>
            </a:r>
            <a:r>
              <a:rPr lang="ar-EG" sz="6600" dirty="0">
                <a:solidFill>
                  <a:srgbClr val="FF256E"/>
                </a:solidFill>
                <a:effectLst>
                  <a:outerShdw blurRad="38100" dist="38100" dir="2700000" algn="tl">
                    <a:srgbClr val="000000">
                      <a:alpha val="43137"/>
                    </a:srgbClr>
                  </a:outerShdw>
                </a:effectLst>
              </a:rPr>
              <a:t>الله معنا ..</a:t>
            </a:r>
            <a:r>
              <a:rPr lang="ar-EG" sz="6600" dirty="0" smtClean="0">
                <a:solidFill>
                  <a:srgbClr val="963A7E"/>
                </a:solidFill>
                <a:effectLst>
                  <a:outerShdw blurRad="38100" dist="38100" dir="2700000" algn="tl">
                    <a:srgbClr val="000000">
                      <a:alpha val="43137"/>
                    </a:srgbClr>
                  </a:outerShdw>
                </a:effectLst>
              </a:rPr>
              <a:t/>
            </a:r>
            <a:br>
              <a:rPr lang="ar-EG" sz="6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فلن يُخيب الله رجاؤه أبداً.</a:t>
            </a:r>
            <a:r>
              <a:rPr lang="ar-EG" sz="6600" dirty="0"/>
              <a:t/>
            </a:r>
            <a:br>
              <a:rPr lang="ar-EG" sz="6600" dirty="0"/>
            </a:br>
            <a:endParaRPr lang="en-US" sz="66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6572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لا تحزن إن الله معنا 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1858" y="1027906"/>
            <a:ext cx="6196248" cy="511706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5066676" y="4257207"/>
            <a:ext cx="2083633" cy="674556"/>
          </a:xfrm>
          <a:prstGeom prst="ellipse">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title"/>
          </p:nvPr>
        </p:nvSpPr>
        <p:spPr>
          <a:xfrm>
            <a:off x="-3105618" y="4268981"/>
            <a:ext cx="10515600" cy="1325563"/>
          </a:xfrm>
        </p:spPr>
        <p:txBody>
          <a:bodyPr/>
          <a:lstStyle/>
          <a:p>
            <a:r>
              <a:rPr lang="ar-EG" dirty="0">
                <a:solidFill>
                  <a:srgbClr val="FF256E"/>
                </a:solidFill>
                <a:effectLst>
                  <a:outerShdw blurRad="38100" dist="38100" dir="2700000" algn="tl">
                    <a:srgbClr val="000000">
                      <a:alpha val="43137"/>
                    </a:srgbClr>
                  </a:outerShdw>
                </a:effectLst>
              </a:rPr>
              <a:t>إِنَّ اللَّهَ مَعَنَا</a:t>
            </a:r>
            <a:endParaRPr lang="ar-EG" dirty="0"/>
          </a:p>
        </p:txBody>
      </p:sp>
    </p:spTree>
    <p:extLst>
      <p:ext uri="{BB962C8B-B14F-4D97-AF65-F5344CB8AC3E}">
        <p14:creationId xmlns:p14="http://schemas.microsoft.com/office/powerpoint/2010/main" val="140369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randombar(horizontal)">
                                      <p:cBhvr>
                                        <p:cTn id="7" dur="500"/>
                                        <p:tgtEl>
                                          <p:spTgt spid="717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0"/>
            <a:ext cx="10515600" cy="7355540"/>
          </a:xfrm>
        </p:spPr>
        <p:txBody>
          <a:bodyPr>
            <a:noAutofit/>
          </a:bodyPr>
          <a:lstStyle/>
          <a:p>
            <a:r>
              <a:rPr lang="ar-SA" sz="5400" dirty="0">
                <a:solidFill>
                  <a:srgbClr val="963A7E"/>
                </a:solidFill>
                <a:effectLst>
                  <a:outerShdw blurRad="38100" dist="38100" dir="2700000" algn="tl">
                    <a:srgbClr val="000000">
                      <a:alpha val="43137"/>
                    </a:srgbClr>
                  </a:outerShdw>
                </a:effectLst>
              </a:rPr>
              <a:t>إن العزة كل العزة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والأمان </a:t>
            </a:r>
            <a:r>
              <a:rPr lang="ar-SA" sz="5400" dirty="0">
                <a:solidFill>
                  <a:srgbClr val="963A7E"/>
                </a:solidFill>
                <a:effectLst>
                  <a:outerShdw blurRad="38100" dist="38100" dir="2700000" algn="tl">
                    <a:srgbClr val="000000">
                      <a:alpha val="43137"/>
                    </a:srgbClr>
                  </a:outerShdw>
                </a:effectLst>
              </a:rPr>
              <a:t>كل </a:t>
            </a:r>
            <a:r>
              <a:rPr lang="ar-SA" sz="5400" dirty="0" smtClean="0">
                <a:solidFill>
                  <a:srgbClr val="963A7E"/>
                </a:solidFill>
                <a:effectLst>
                  <a:outerShdw blurRad="38100" dist="38100" dir="2700000" algn="tl">
                    <a:srgbClr val="000000">
                      <a:alpha val="43137"/>
                    </a:srgbClr>
                  </a:outerShdw>
                </a:effectLst>
              </a:rPr>
              <a:t>الأمان</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SA" sz="6600" dirty="0" smtClean="0">
                <a:solidFill>
                  <a:srgbClr val="FF256E"/>
                </a:solidFill>
                <a:effectLst>
                  <a:outerShdw blurRad="38100" dist="38100" dir="2700000" algn="tl">
                    <a:srgbClr val="000000">
                      <a:alpha val="43137"/>
                    </a:srgbClr>
                  </a:outerShdw>
                </a:effectLst>
              </a:rPr>
              <a:t> </a:t>
            </a:r>
            <a:r>
              <a:rPr lang="ar-SA" sz="6600" dirty="0">
                <a:solidFill>
                  <a:srgbClr val="FF256E"/>
                </a:solidFill>
                <a:effectLst>
                  <a:outerShdw blurRad="38100" dist="38100" dir="2700000" algn="tl">
                    <a:srgbClr val="000000">
                      <a:alpha val="43137"/>
                    </a:srgbClr>
                  </a:outerShdw>
                </a:effectLst>
              </a:rPr>
              <a:t>في </a:t>
            </a:r>
            <a:r>
              <a:rPr lang="ar-EG" sz="6600" dirty="0" smtClean="0">
                <a:solidFill>
                  <a:srgbClr val="FF256E"/>
                </a:solidFill>
                <a:effectLst>
                  <a:outerShdw blurRad="38100" dist="38100" dir="2700000" algn="tl">
                    <a:srgbClr val="000000">
                      <a:alpha val="43137"/>
                    </a:srgbClr>
                  </a:outerShdw>
                </a:effectLst>
              </a:rPr>
              <a:t>الشعور بعية </a:t>
            </a:r>
            <a:r>
              <a:rPr lang="ar-SA" sz="6600" dirty="0" smtClean="0">
                <a:solidFill>
                  <a:srgbClr val="FF256E"/>
                </a:solidFill>
                <a:effectLst>
                  <a:outerShdw blurRad="38100" dist="38100" dir="2700000" algn="tl">
                    <a:srgbClr val="000000">
                      <a:alpha val="43137"/>
                    </a:srgbClr>
                  </a:outerShdw>
                </a:effectLst>
              </a:rPr>
              <a:t>الله</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والاحتماء واللوذ به </a:t>
            </a:r>
            <a:r>
              <a:rPr lang="ar-SA" sz="5400" dirty="0">
                <a:solidFill>
                  <a:srgbClr val="963A7E"/>
                </a:solidFill>
                <a:effectLst>
                  <a:outerShdw blurRad="38100" dist="38100" dir="2700000" algn="tl">
                    <a:srgbClr val="000000">
                      <a:alpha val="43137"/>
                    </a:srgbClr>
                  </a:outerShdw>
                </a:effectLst>
              </a:rPr>
              <a:t>في </a:t>
            </a:r>
            <a:r>
              <a:rPr lang="ar-SA" sz="5400" dirty="0" smtClean="0">
                <a:solidFill>
                  <a:srgbClr val="963A7E"/>
                </a:solidFill>
                <a:effectLst>
                  <a:outerShdw blurRad="38100" dist="38100" dir="2700000" algn="tl">
                    <a:srgbClr val="000000">
                      <a:alpha val="43137"/>
                    </a:srgbClr>
                  </a:outerShdw>
                </a:effectLst>
              </a:rPr>
              <a:t>السراء</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 والضراء</a:t>
            </a:r>
            <a:r>
              <a:rPr lang="ar-EG" sz="5400" dirty="0" smtClean="0">
                <a:solidFill>
                  <a:srgbClr val="963A7E"/>
                </a:solidFill>
                <a:effectLst>
                  <a:outerShdw blurRad="38100" dist="38100" dir="2700000" algn="tl">
                    <a:srgbClr val="000000">
                      <a:alpha val="43137"/>
                    </a:srgbClr>
                  </a:outerShdw>
                </a:effectLst>
              </a:rPr>
              <a:t>..</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5577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011" y="1452281"/>
            <a:ext cx="10515600" cy="4007223"/>
          </a:xfrm>
        </p:spPr>
        <p:txBody>
          <a:bodyPr>
            <a:noAutofit/>
          </a:bodyPr>
          <a:lstStyle/>
          <a:p>
            <a:pPr algn="ctr"/>
            <a:r>
              <a:rPr lang="ar-SA" sz="6600" dirty="0" smtClean="0">
                <a:solidFill>
                  <a:srgbClr val="FF256E"/>
                </a:solidFill>
                <a:effectLst>
                  <a:outerShdw blurRad="38100" dist="38100" dir="2700000" algn="tl">
                    <a:srgbClr val="000000">
                      <a:alpha val="43137"/>
                    </a:srgbClr>
                  </a:outerShdw>
                </a:effectLst>
              </a:rPr>
              <a:t>فلا م</a:t>
            </a:r>
            <a:r>
              <a:rPr lang="ar-EG" sz="6600" dirty="0">
                <a:solidFill>
                  <a:srgbClr val="FF256E"/>
                </a:solidFill>
                <a:effectLst>
                  <a:outerShdw blurRad="38100" dist="38100" dir="2700000" algn="tl">
                    <a:srgbClr val="000000">
                      <a:alpha val="43137"/>
                    </a:srgbClr>
                  </a:outerShdw>
                </a:effectLst>
              </a:rPr>
              <a:t>ُ</a:t>
            </a:r>
            <a:r>
              <a:rPr lang="ar-SA" sz="6600" dirty="0" smtClean="0">
                <a:solidFill>
                  <a:srgbClr val="FF256E"/>
                </a:solidFill>
                <a:effectLst>
                  <a:outerShdw blurRad="38100" dist="38100" dir="2700000" algn="tl">
                    <a:srgbClr val="000000">
                      <a:alpha val="43137"/>
                    </a:srgbClr>
                  </a:outerShdw>
                </a:effectLst>
              </a:rPr>
              <a:t>عز </a:t>
            </a:r>
            <a:r>
              <a:rPr lang="ar-SA" sz="6600" dirty="0">
                <a:solidFill>
                  <a:srgbClr val="FF256E"/>
                </a:solidFill>
                <a:effectLst>
                  <a:outerShdw blurRad="38100" dist="38100" dir="2700000" algn="tl">
                    <a:srgbClr val="000000">
                      <a:alpha val="43137"/>
                    </a:srgbClr>
                  </a:outerShdw>
                </a:effectLst>
              </a:rPr>
              <a:t>سواه ولا ناصر غيره </a:t>
            </a:r>
            <a:r>
              <a:rPr lang="ar-EG" sz="6600" dirty="0" smtClean="0">
                <a:solidFill>
                  <a:srgbClr val="FF256E"/>
                </a:solidFill>
                <a:effectLst>
                  <a:outerShdw blurRad="38100" dist="38100" dir="2700000" algn="tl">
                    <a:srgbClr val="000000">
                      <a:alpha val="43137"/>
                    </a:srgbClr>
                  </a:outerShdw>
                </a:effectLst>
              </a:rPr>
              <a:t>..</a:t>
            </a:r>
            <a:br>
              <a:rPr lang="ar-EG" sz="6600" dirty="0" smtClean="0">
                <a:solidFill>
                  <a:srgbClr val="FF256E"/>
                </a:solidFill>
                <a:effectLst>
                  <a:outerShdw blurRad="38100" dist="38100" dir="2700000" algn="tl">
                    <a:srgbClr val="000000">
                      <a:alpha val="43137"/>
                    </a:srgbClr>
                  </a:outerShdw>
                </a:effectLst>
              </a:rPr>
            </a:br>
            <a:r>
              <a:rPr lang="ar-EG" sz="4000" dirty="0" smtClean="0">
                <a:solidFill>
                  <a:srgbClr val="963A7E"/>
                </a:solidFill>
                <a:effectLst>
                  <a:outerShdw blurRad="38100" dist="38100" dir="2700000" algn="tl">
                    <a:srgbClr val="000000">
                      <a:alpha val="43137"/>
                    </a:srgbClr>
                  </a:outerShdw>
                </a:effectLst>
              </a:rPr>
              <a:t/>
            </a:r>
            <a:br>
              <a:rPr lang="ar-EG" sz="40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يدافع عن الذين آمنوا ويثبت قلوبهم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عند </a:t>
            </a:r>
            <a:r>
              <a:rPr lang="ar-SA" sz="5400" dirty="0">
                <a:solidFill>
                  <a:srgbClr val="963A7E"/>
                </a:solidFill>
                <a:effectLst>
                  <a:outerShdw blurRad="38100" dist="38100" dir="2700000" algn="tl">
                    <a:srgbClr val="000000">
                      <a:alpha val="43137"/>
                    </a:srgbClr>
                  </a:outerShdw>
                </a:effectLst>
              </a:rPr>
              <a:t>ذكره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ويستجيب </a:t>
            </a:r>
            <a:r>
              <a:rPr lang="ar-SA" sz="5400" dirty="0">
                <a:solidFill>
                  <a:srgbClr val="963A7E"/>
                </a:solidFill>
                <a:effectLst>
                  <a:outerShdw blurRad="38100" dist="38100" dir="2700000" algn="tl">
                    <a:srgbClr val="000000">
                      <a:alpha val="43137"/>
                    </a:srgbClr>
                  </a:outerShdw>
                </a:effectLst>
              </a:rPr>
              <a:t>لهم إذا </a:t>
            </a:r>
            <a:r>
              <a:rPr lang="ar-SA" sz="5400" dirty="0" smtClean="0">
                <a:solidFill>
                  <a:srgbClr val="963A7E"/>
                </a:solidFill>
                <a:effectLst>
                  <a:outerShdw blurRad="38100" dist="38100" dir="2700000" algn="tl">
                    <a:srgbClr val="000000">
                      <a:alpha val="43137"/>
                    </a:srgbClr>
                  </a:outerShdw>
                </a:effectLst>
              </a:rPr>
              <a:t>دعوه</a:t>
            </a:r>
            <a:r>
              <a:rPr lang="ar-EG" sz="5400" dirty="0">
                <a:solidFill>
                  <a:srgbClr val="963A7E"/>
                </a:solidFill>
                <a:effectLst>
                  <a:outerShdw blurRad="38100" dist="38100" dir="2700000" algn="tl">
                    <a:srgbClr val="000000">
                      <a:alpha val="43137"/>
                    </a:srgbClr>
                  </a:outerShdw>
                </a:effectLst>
              </a:rPr>
              <a:t> </a:t>
            </a:r>
            <a:r>
              <a:rPr lang="ar-SA" sz="5400" dirty="0" smtClean="0">
                <a:solidFill>
                  <a:srgbClr val="963A7E"/>
                </a:solidFill>
                <a:effectLst>
                  <a:outerShdw blurRad="38100" dist="38100" dir="2700000" algn="tl">
                    <a:srgbClr val="000000">
                      <a:alpha val="43137"/>
                    </a:srgbClr>
                  </a:outerShdw>
                </a:effectLst>
              </a:rPr>
              <a:t>وينصرهم </a:t>
            </a:r>
            <a:r>
              <a:rPr lang="ar-SA" sz="5400" dirty="0">
                <a:solidFill>
                  <a:srgbClr val="963A7E"/>
                </a:solidFill>
                <a:effectLst>
                  <a:outerShdw blurRad="38100" dist="38100" dir="2700000" algn="tl">
                    <a:srgbClr val="000000">
                      <a:alpha val="43137"/>
                    </a:srgbClr>
                  </a:outerShdw>
                </a:effectLst>
              </a:rPr>
              <a:t>إذا </a:t>
            </a:r>
            <a:r>
              <a:rPr lang="ar-SA" sz="5400" dirty="0" smtClean="0">
                <a:solidFill>
                  <a:srgbClr val="963A7E"/>
                </a:solidFill>
                <a:effectLst>
                  <a:outerShdw blurRad="38100" dist="38100" dir="2700000" algn="tl">
                    <a:srgbClr val="000000">
                      <a:alpha val="43137"/>
                    </a:srgbClr>
                  </a:outerShdw>
                </a:effectLst>
              </a:rPr>
              <a:t>استنصروه</a:t>
            </a:r>
            <a:r>
              <a:rPr lang="en-US" sz="5400" dirty="0" smtClean="0">
                <a:solidFill>
                  <a:srgbClr val="963A7E"/>
                </a:solidFill>
                <a:effectLst>
                  <a:outerShdw blurRad="38100" dist="38100" dir="2700000" algn="tl">
                    <a:srgbClr val="000000">
                      <a:alpha val="43137"/>
                    </a:srgbClr>
                  </a:outerShdw>
                </a:effectLst>
              </a:rPr>
              <a:t>..</a:t>
            </a:r>
            <a:endParaRPr lang="en-US"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029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3211" y="-94129"/>
            <a:ext cx="10515600" cy="7409329"/>
          </a:xfrm>
        </p:spPr>
        <p:txBody>
          <a:bodyPr>
            <a:noAutofit/>
          </a:bodyPr>
          <a:lstStyle/>
          <a:p>
            <a:pPr algn="ctr"/>
            <a:r>
              <a:rPr lang="ar-EG" sz="7200" dirty="0" smtClean="0">
                <a:solidFill>
                  <a:srgbClr val="FF256E"/>
                </a:solidFill>
                <a:effectLst>
                  <a:outerShdw blurRad="38100" dist="38100" dir="2700000" algn="tl">
                    <a:srgbClr val="000000">
                      <a:alpha val="43137"/>
                    </a:srgbClr>
                  </a:outerShdw>
                </a:effectLst>
              </a:rPr>
              <a:t>فكيف يهزم أو يضام </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FF256E"/>
                </a:solidFill>
                <a:effectLst>
                  <a:outerShdw blurRad="38100" dist="38100" dir="2700000" algn="tl">
                    <a:srgbClr val="000000">
                      <a:alpha val="43137"/>
                    </a:srgbClr>
                  </a:outerShdw>
                </a:effectLst>
              </a:rPr>
              <a:t>من كان الله معه؟!</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7519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082" y="591670"/>
            <a:ext cx="10515600" cy="7409329"/>
          </a:xfrm>
        </p:spPr>
        <p:txBody>
          <a:bodyPr>
            <a:noAutofit/>
          </a:bodyPr>
          <a:lstStyle/>
          <a:p>
            <a:pPr algn="ctr"/>
            <a:r>
              <a:rPr lang="ar-SA" sz="5400" dirty="0" smtClean="0">
                <a:solidFill>
                  <a:srgbClr val="963A7E"/>
                </a:solidFill>
                <a:effectLst>
                  <a:outerShdw blurRad="38100" dist="38100" dir="2700000" algn="tl">
                    <a:srgbClr val="000000">
                      <a:alpha val="43137"/>
                    </a:srgbClr>
                  </a:outerShdw>
                </a:effectLst>
              </a:rPr>
              <a:t>إذا </a:t>
            </a:r>
            <a:r>
              <a:rPr lang="ar-SA" sz="5400" dirty="0">
                <a:solidFill>
                  <a:srgbClr val="963A7E"/>
                </a:solidFill>
                <a:effectLst>
                  <a:outerShdw blurRad="38100" dist="38100" dir="2700000" algn="tl">
                    <a:srgbClr val="000000">
                      <a:alpha val="43137"/>
                    </a:srgbClr>
                  </a:outerShdw>
                </a:effectLst>
              </a:rPr>
              <a:t>كان الله معك فمن عليك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وإذا كان الله عليك فمن معك </a:t>
            </a:r>
            <a:r>
              <a:rPr lang="ar-EG" sz="5400" dirty="0" smtClean="0">
                <a:solidFill>
                  <a:srgbClr val="963A7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3600" dirty="0" smtClean="0">
                <a:solidFill>
                  <a:srgbClr val="FF256E"/>
                </a:solidFill>
                <a:effectLst>
                  <a:outerShdw blurRad="38100" dist="38100" dir="2700000" algn="tl">
                    <a:srgbClr val="000000">
                      <a:alpha val="43137"/>
                    </a:srgbClr>
                  </a:outerShdw>
                </a:effectLst>
              </a:rPr>
              <a:t/>
            </a:r>
            <a:br>
              <a:rPr lang="ar-EG" sz="3600" dirty="0" smtClean="0">
                <a:solidFill>
                  <a:srgbClr val="FF256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 </a:t>
            </a:r>
            <a:r>
              <a:rPr lang="en-US" sz="5400" dirty="0" smtClean="0">
                <a:solidFill>
                  <a:srgbClr val="FF256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فَانقَلَبُوا بِنِعْمَةٍ مِّنَ اللَّهِ </a:t>
            </a:r>
            <a:r>
              <a:rPr lang="ar-EG" sz="5400" dirty="0" smtClean="0">
                <a:solidFill>
                  <a:srgbClr val="FF256E"/>
                </a:solidFill>
                <a:effectLst>
                  <a:outerShdw blurRad="38100" dist="38100" dir="2700000" algn="tl">
                    <a:srgbClr val="000000">
                      <a:alpha val="43137"/>
                    </a:srgbClr>
                  </a:outerShdw>
                </a:effectLst>
              </a:rPr>
              <a:t>وَفَضْلٍ</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لَّمْ يَمْسَسْهُمْ سُوءٌ </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فالايمان </a:t>
            </a:r>
            <a:r>
              <a:rPr lang="ar-EG" sz="5400" dirty="0" smtClean="0">
                <a:solidFill>
                  <a:srgbClr val="963A7E"/>
                </a:solidFill>
                <a:effectLst>
                  <a:outerShdw blurRad="38100" dist="38100" dir="2700000" algn="tl">
                    <a:srgbClr val="000000">
                      <a:alpha val="43137"/>
                    </a:srgbClr>
                  </a:outerShdw>
                </a:effectLst>
              </a:rPr>
              <a:t>بمعية </a:t>
            </a:r>
            <a:r>
              <a:rPr lang="ar-SA" sz="5400" dirty="0" smtClean="0">
                <a:solidFill>
                  <a:srgbClr val="963A7E"/>
                </a:solidFill>
                <a:effectLst>
                  <a:outerShdw blurRad="38100" dist="38100" dir="2700000" algn="tl">
                    <a:srgbClr val="000000">
                      <a:alpha val="43137"/>
                    </a:srgbClr>
                  </a:outerShdw>
                </a:effectLst>
              </a:rPr>
              <a:t>الله </a:t>
            </a:r>
            <a:r>
              <a:rPr lang="ar-SA" sz="5400" dirty="0">
                <a:solidFill>
                  <a:srgbClr val="963A7E"/>
                </a:solidFill>
                <a:effectLst>
                  <a:outerShdw blurRad="38100" dist="38100" dir="2700000" algn="tl">
                    <a:srgbClr val="000000">
                      <a:alpha val="43137"/>
                    </a:srgbClr>
                  </a:outerShdw>
                </a:effectLst>
              </a:rPr>
              <a:t>تجعل كلمة </a:t>
            </a:r>
            <a:r>
              <a:rPr lang="ar-SA" sz="5400" dirty="0" smtClean="0">
                <a:solidFill>
                  <a:srgbClr val="963A7E"/>
                </a:solidFill>
                <a:effectLst>
                  <a:outerShdw blurRad="38100" dist="38100" dir="2700000" algn="tl">
                    <a:srgbClr val="000000">
                      <a:alpha val="43137"/>
                    </a:srgbClr>
                  </a:outerShdw>
                </a:effectLst>
              </a:rPr>
              <a:t>اليأس</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لا وجود لها فى حياة المؤمنين</a:t>
            </a:r>
            <a:r>
              <a:rPr lang="ar-SA" sz="5400" dirty="0" smtClean="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5686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7035" y="564776"/>
            <a:ext cx="10515600" cy="7409329"/>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u="sng" dirty="0" smtClean="0">
                <a:solidFill>
                  <a:srgbClr val="963A7E"/>
                </a:solidFill>
                <a:effectLst>
                  <a:outerShdw blurRad="38100" dist="38100" dir="2700000" algn="tl">
                    <a:srgbClr val="000000">
                      <a:alpha val="43137"/>
                    </a:srgbClr>
                  </a:outerShdw>
                </a:effectLst>
              </a:rPr>
              <a:t>وكلما </a:t>
            </a:r>
            <a:r>
              <a:rPr lang="ar-SA" sz="5400" u="sng" dirty="0">
                <a:solidFill>
                  <a:srgbClr val="963A7E"/>
                </a:solidFill>
                <a:effectLst>
                  <a:outerShdw blurRad="38100" dist="38100" dir="2700000" algn="tl">
                    <a:srgbClr val="000000">
                      <a:alpha val="43137"/>
                    </a:srgbClr>
                  </a:outerShdw>
                </a:effectLst>
              </a:rPr>
              <a:t>قرأنا القرآن نؤمن </a:t>
            </a:r>
            <a:r>
              <a:rPr lang="ar-SA" sz="5400" u="sng" dirty="0" smtClean="0">
                <a:solidFill>
                  <a:srgbClr val="963A7E"/>
                </a:solidFill>
                <a:effectLst>
                  <a:outerShdw blurRad="38100" dist="38100" dir="2700000" algn="tl">
                    <a:srgbClr val="000000">
                      <a:alpha val="43137"/>
                    </a:srgbClr>
                  </a:outerShdw>
                </a:effectLst>
              </a:rPr>
              <a:t>أن</a:t>
            </a:r>
            <a:r>
              <a:rPr lang="ar-EG" sz="5400" u="sng" dirty="0">
                <a:solidFill>
                  <a:srgbClr val="963A7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4000" dirty="0" smtClean="0">
                <a:solidFill>
                  <a:srgbClr val="FF256E"/>
                </a:solidFill>
                <a:effectLst>
                  <a:outerShdw blurRad="38100" dist="38100" dir="2700000" algn="tl">
                    <a:srgbClr val="000000">
                      <a:alpha val="43137"/>
                    </a:srgbClr>
                  </a:outerShdw>
                </a:effectLst>
              </a:rPr>
              <a:t/>
            </a:r>
            <a:br>
              <a:rPr lang="ar-EG" sz="4000" dirty="0" smtClean="0">
                <a:solidFill>
                  <a:srgbClr val="FF256E"/>
                </a:solidFill>
                <a:effectLst>
                  <a:outerShdw blurRad="38100" dist="38100" dir="2700000" algn="tl">
                    <a:srgbClr val="000000">
                      <a:alpha val="43137"/>
                    </a:srgbClr>
                  </a:outerShdw>
                </a:effectLst>
              </a:rPr>
            </a:br>
            <a:r>
              <a:rPr lang="ar-SA" sz="7200" dirty="0" smtClean="0">
                <a:solidFill>
                  <a:srgbClr val="FF256E"/>
                </a:solidFill>
                <a:effectLst>
                  <a:outerShdw blurRad="38100" dist="38100" dir="2700000" algn="tl">
                    <a:srgbClr val="000000">
                      <a:alpha val="43137"/>
                    </a:srgbClr>
                  </a:outerShdw>
                </a:effectLst>
              </a:rPr>
              <a:t> </a:t>
            </a:r>
            <a:r>
              <a:rPr lang="ar-SA" sz="7200" dirty="0">
                <a:solidFill>
                  <a:srgbClr val="FF256E"/>
                </a:solidFill>
                <a:effectLst>
                  <a:outerShdw blurRad="38100" dist="38100" dir="2700000" algn="tl">
                    <a:srgbClr val="000000">
                      <a:alpha val="43137"/>
                    </a:srgbClr>
                  </a:outerShdw>
                </a:effectLst>
              </a:rPr>
              <a:t>الأمر بيد الله </a:t>
            </a:r>
            <a:r>
              <a:rPr lang="ar-EG" sz="7200" dirty="0" smtClean="0">
                <a:solidFill>
                  <a:srgbClr val="FF256E"/>
                </a:solidFill>
                <a:effectLst>
                  <a:outerShdw blurRad="38100" dist="38100" dir="2700000" algn="tl">
                    <a:srgbClr val="000000">
                      <a:alpha val="43137"/>
                    </a:srgbClr>
                  </a:outerShdw>
                </a:effectLst>
              </a:rPr>
              <a:t>..</a:t>
            </a:r>
            <a:br>
              <a:rPr lang="ar-EG" sz="7200" dirty="0" smtClean="0">
                <a:solidFill>
                  <a:srgbClr val="FF256E"/>
                </a:solidFill>
                <a:effectLst>
                  <a:outerShdw blurRad="38100" dist="38100" dir="2700000" algn="tl">
                    <a:srgbClr val="000000">
                      <a:alpha val="43137"/>
                    </a:srgbClr>
                  </a:outerShdw>
                </a:effectLst>
              </a:rPr>
            </a:br>
            <a:r>
              <a:rPr lang="ar-EG" sz="3600" dirty="0" smtClean="0">
                <a:solidFill>
                  <a:srgbClr val="FF256E"/>
                </a:solidFill>
                <a:effectLst>
                  <a:outerShdw blurRad="38100" dist="38100" dir="2700000" algn="tl">
                    <a:srgbClr val="000000">
                      <a:alpha val="43137"/>
                    </a:srgbClr>
                  </a:outerShdw>
                </a:effectLst>
              </a:rPr>
              <a:t/>
            </a:r>
            <a:br>
              <a:rPr lang="ar-EG" sz="3600" dirty="0" smtClean="0">
                <a:solidFill>
                  <a:srgbClr val="FF256E"/>
                </a:solidFill>
                <a:effectLst>
                  <a:outerShdw blurRad="38100" dist="38100" dir="2700000" algn="tl">
                    <a:srgbClr val="000000">
                      <a:alpha val="43137"/>
                    </a:srgbClr>
                  </a:outerShdw>
                </a:effectLst>
              </a:rPr>
            </a:br>
            <a:r>
              <a:rPr lang="ar-SA" sz="5400" dirty="0" smtClean="0">
                <a:solidFill>
                  <a:srgbClr val="963A7E"/>
                </a:solidFill>
                <a:effectLst>
                  <a:outerShdw blurRad="38100" dist="38100" dir="2700000" algn="tl">
                    <a:srgbClr val="000000">
                      <a:alpha val="43137"/>
                    </a:srgbClr>
                  </a:outerShdw>
                </a:effectLst>
              </a:rPr>
              <a:t> </a:t>
            </a:r>
            <a:r>
              <a:rPr lang="ar-SA" sz="5400" dirty="0">
                <a:solidFill>
                  <a:srgbClr val="963A7E"/>
                </a:solidFill>
                <a:effectLst>
                  <a:outerShdw blurRad="38100" dist="38100" dir="2700000" algn="tl">
                    <a:srgbClr val="000000">
                      <a:alpha val="43137"/>
                    </a:srgbClr>
                  </a:outerShdw>
                </a:effectLst>
              </a:rPr>
              <a:t>ولا يليق </a:t>
            </a:r>
            <a:r>
              <a:rPr lang="ar-SA" sz="5400" dirty="0" smtClean="0">
                <a:solidFill>
                  <a:srgbClr val="963A7E"/>
                </a:solidFill>
                <a:effectLst>
                  <a:outerShdw blurRad="38100" dist="38100" dir="2700000" algn="tl">
                    <a:srgbClr val="000000">
                      <a:alpha val="43137"/>
                    </a:srgbClr>
                  </a:outerShdw>
                </a:effectLst>
              </a:rPr>
              <a:t>بكمال</a:t>
            </a:r>
            <a:r>
              <a:rPr lang="ar-EG" sz="5400" dirty="0" smtClean="0">
                <a:solidFill>
                  <a:srgbClr val="963A7E"/>
                </a:solidFill>
                <a:effectLst>
                  <a:outerShdw blurRad="38100" dist="38100" dir="2700000" algn="tl">
                    <a:srgbClr val="000000">
                      <a:alpha val="43137"/>
                    </a:srgbClr>
                  </a:outerShdw>
                </a:effectLst>
              </a:rPr>
              <a:t>ه </a:t>
            </a:r>
            <a:r>
              <a:rPr lang="ar-SA" sz="5400" dirty="0" smtClean="0">
                <a:solidFill>
                  <a:srgbClr val="963A7E"/>
                </a:solidFill>
                <a:effectLst>
                  <a:outerShdw blurRad="38100" dist="38100" dir="2700000" algn="tl">
                    <a:srgbClr val="000000">
                      <a:alpha val="43137"/>
                    </a:srgbClr>
                  </a:outerShdw>
                </a:effectLst>
              </a:rPr>
              <a:t>أن </a:t>
            </a:r>
            <a:r>
              <a:rPr lang="ar-SA" sz="5400" dirty="0">
                <a:solidFill>
                  <a:srgbClr val="963A7E"/>
                </a:solidFill>
                <a:effectLst>
                  <a:outerShdw blurRad="38100" dist="38100" dir="2700000" algn="tl">
                    <a:srgbClr val="000000">
                      <a:alpha val="43137"/>
                    </a:srgbClr>
                  </a:outerShdw>
                </a:effectLst>
              </a:rPr>
              <a:t>يجري في ملكه مالا </a:t>
            </a:r>
            <a:r>
              <a:rPr lang="ar-SA" sz="5400" dirty="0" smtClean="0">
                <a:solidFill>
                  <a:srgbClr val="963A7E"/>
                </a:solidFill>
                <a:effectLst>
                  <a:outerShdw blurRad="38100" dist="38100" dir="2700000" algn="tl">
                    <a:srgbClr val="000000">
                      <a:alpha val="43137"/>
                    </a:srgbClr>
                  </a:outerShdw>
                </a:effectLst>
              </a:rPr>
              <a:t>يريد، </a:t>
            </a:r>
            <a:r>
              <a:rPr lang="ar-EG" sz="5400" dirty="0" smtClean="0">
                <a:solidFill>
                  <a:srgbClr val="963A7E"/>
                </a:solidFill>
                <a:effectLst>
                  <a:outerShdw blurRad="38100" dist="38100" dir="2700000" algn="tl">
                    <a:srgbClr val="000000">
                      <a:alpha val="43137"/>
                    </a:srgbClr>
                  </a:outerShdw>
                </a:effectLst>
              </a:rPr>
              <a:t>وأن </a:t>
            </a:r>
            <a:r>
              <a:rPr lang="ar-SA" sz="5400" dirty="0" smtClean="0">
                <a:solidFill>
                  <a:srgbClr val="963A7E"/>
                </a:solidFill>
                <a:effectLst>
                  <a:outerShdw blurRad="38100" dist="38100" dir="2700000" algn="tl">
                    <a:srgbClr val="000000">
                      <a:alpha val="43137"/>
                    </a:srgbClr>
                  </a:outerShdw>
                </a:effectLst>
              </a:rPr>
              <a:t>الله </a:t>
            </a:r>
            <a:r>
              <a:rPr lang="ar-SA" sz="5400" dirty="0">
                <a:solidFill>
                  <a:srgbClr val="963A7E"/>
                </a:solidFill>
                <a:effectLst>
                  <a:outerShdw blurRad="38100" dist="38100" dir="2700000" algn="tl">
                    <a:srgbClr val="000000">
                      <a:alpha val="43137"/>
                    </a:srgbClr>
                  </a:outerShdw>
                </a:effectLst>
              </a:rPr>
              <a:t>سبحانه </a:t>
            </a:r>
            <a:r>
              <a:rPr lang="ar-EG" sz="5400" dirty="0" smtClean="0">
                <a:solidFill>
                  <a:srgbClr val="963A7E"/>
                </a:solidFill>
                <a:effectLst>
                  <a:outerShdw blurRad="38100" dist="38100" dir="2700000" algn="tl">
                    <a:srgbClr val="000000">
                      <a:alpha val="43137"/>
                    </a:srgbClr>
                  </a:outerShdw>
                </a:effectLst>
              </a:rPr>
              <a:t>دائما مع عباده المؤمنين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ناصرهم وكافيهم</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9270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colorTemperature colorTemp="8400"/>
                    </a14:imgEffect>
                  </a14:imgLayer>
                </a14:imgProps>
              </a:ext>
              <a:ext uri="{28A0092B-C50C-407E-A947-70E740481C1C}">
                <a14:useLocalDpi xmlns:a14="http://schemas.microsoft.com/office/drawing/2010/main" val="0"/>
              </a:ext>
            </a:extLst>
          </a:blip>
          <a:stretch>
            <a:fillRect/>
          </a:stretch>
        </p:blipFill>
        <p:spPr>
          <a:xfrm>
            <a:off x="2536371" y="0"/>
            <a:ext cx="7101114" cy="7101114"/>
          </a:xfrm>
          <a:prstGeom prst="rect">
            <a:avLst/>
          </a:prstGeom>
        </p:spPr>
      </p:pic>
      <p:sp>
        <p:nvSpPr>
          <p:cNvPr id="5" name="Flowchart: Manual Operation 4"/>
          <p:cNvSpPr/>
          <p:nvPr/>
        </p:nvSpPr>
        <p:spPr>
          <a:xfrm rot="5400000">
            <a:off x="5361215" y="-674231"/>
            <a:ext cx="1407886" cy="6941459"/>
          </a:xfrm>
          <a:prstGeom prst="flowChartManualOperation">
            <a:avLst/>
          </a:prstGeom>
          <a:solidFill>
            <a:srgbClr val="FFFFFF">
              <a:alpha val="94902"/>
            </a:srgbClr>
          </a:solidFill>
          <a:ln>
            <a:solidFill>
              <a:schemeClr val="bg1"/>
            </a:solidFill>
          </a:ln>
        </p:spPr>
        <p:style>
          <a:lnRef idx="2">
            <a:schemeClr val="accent6"/>
          </a:lnRef>
          <a:fillRef idx="1">
            <a:schemeClr val="lt1"/>
          </a:fillRef>
          <a:effectRef idx="0">
            <a:schemeClr val="accent6"/>
          </a:effectRef>
          <a:fontRef idx="minor">
            <a:schemeClr val="dk1"/>
          </a:fontRef>
        </p:style>
        <p:txBody>
          <a:bodyPr rtlCol="1" anchor="ctr"/>
          <a:lstStyle/>
          <a:p>
            <a:pPr algn="ctr"/>
            <a:endParaRPr lang="ar-EG"/>
          </a:p>
        </p:txBody>
      </p:sp>
      <p:sp>
        <p:nvSpPr>
          <p:cNvPr id="2" name="Title 1"/>
          <p:cNvSpPr>
            <a:spLocks noGrp="1"/>
          </p:cNvSpPr>
          <p:nvPr>
            <p:ph type="ctrTitle"/>
          </p:nvPr>
        </p:nvSpPr>
        <p:spPr>
          <a:xfrm>
            <a:off x="1507672" y="2194153"/>
            <a:ext cx="9144000" cy="1115105"/>
          </a:xfrm>
        </p:spPr>
        <p:txBody>
          <a:bodyPr>
            <a:normAutofit/>
          </a:bodyPr>
          <a:lstStyle/>
          <a:p>
            <a:pPr algn="r"/>
            <a:r>
              <a:rPr lang="ar-EG" sz="3600" dirty="0" smtClean="0">
                <a:solidFill>
                  <a:srgbClr val="C00000"/>
                </a:solidFill>
                <a:effectLst>
                  <a:outerShdw blurRad="38100" dist="38100" dir="2700000" algn="tl">
                    <a:srgbClr val="000000">
                      <a:alpha val="43137"/>
                    </a:srgbClr>
                  </a:outerShdw>
                </a:effectLst>
              </a:rPr>
              <a:t>          فاحنُنْ عليَّ وَجُدْ بفضلك سيدي</a:t>
            </a:r>
            <a:br>
              <a:rPr lang="ar-EG" sz="3600" dirty="0" smtClean="0">
                <a:solidFill>
                  <a:srgbClr val="C00000"/>
                </a:solidFill>
                <a:effectLst>
                  <a:outerShdw blurRad="38100" dist="38100" dir="2700000" algn="tl">
                    <a:srgbClr val="000000">
                      <a:alpha val="43137"/>
                    </a:srgbClr>
                  </a:outerShdw>
                </a:effectLst>
              </a:rPr>
            </a:br>
            <a:r>
              <a:rPr lang="ar-EG" sz="3600" dirty="0" smtClean="0">
                <a:solidFill>
                  <a:srgbClr val="C00000"/>
                </a:solidFill>
                <a:effectLst>
                  <a:outerShdw blurRad="38100" dist="38100" dir="2700000" algn="tl">
                    <a:srgbClr val="000000">
                      <a:alpha val="43137"/>
                    </a:srgbClr>
                  </a:outerShdw>
                </a:effectLst>
              </a:rPr>
              <a:t>                              يا من إليه الملتجا والمرجعُ﻿</a:t>
            </a:r>
            <a:endParaRPr lang="ar-EG" sz="3600" dirty="0">
              <a:solidFill>
                <a:srgbClr val="C0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p:txBody>
          <a:bodyPr/>
          <a:lstStyle/>
          <a:p>
            <a:endParaRPr lang="ar-EG" dirty="0"/>
          </a:p>
        </p:txBody>
      </p:sp>
    </p:spTree>
    <p:extLst>
      <p:ext uri="{BB962C8B-B14F-4D97-AF65-F5344CB8AC3E}">
        <p14:creationId xmlns:p14="http://schemas.microsoft.com/office/powerpoint/2010/main" val="249133149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a:p>
        </p:txBody>
      </p:sp>
      <p:pic>
        <p:nvPicPr>
          <p:cNvPr id="11266" name="Picture 2" descr="Image result for ‫معية الله‬‎"/>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281541" y="-8025"/>
            <a:ext cx="7628917" cy="6866025"/>
          </a:xfrm>
          <a:prstGeom prst="rect">
            <a:avLst/>
          </a:prstGeom>
          <a:noFill/>
          <a:extLst>
            <a:ext uri="{909E8E84-426E-40DD-AFC4-6F175D3DCCD1}">
              <a14:hiddenFill xmlns:a14="http://schemas.microsoft.com/office/drawing/2010/main">
                <a:solidFill>
                  <a:srgbClr val="FFFFFF"/>
                </a:solidFill>
              </a14:hiddenFill>
            </a:ext>
          </a:extLst>
        </p:spPr>
      </p:pic>
      <p:pic>
        <p:nvPicPr>
          <p:cNvPr id="5" name="صورة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4428" y="0"/>
            <a:ext cx="1316743" cy="887626"/>
          </a:xfrm>
          <a:prstGeom prst="rect">
            <a:avLst/>
          </a:prstGeom>
        </p:spPr>
      </p:pic>
    </p:spTree>
    <p:extLst>
      <p:ext uri="{BB962C8B-B14F-4D97-AF65-F5344CB8AC3E}">
        <p14:creationId xmlns:p14="http://schemas.microsoft.com/office/powerpoint/2010/main" val="3246629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8742" y="2084295"/>
            <a:ext cx="10515600" cy="3049308"/>
          </a:xfrm>
        </p:spPr>
        <p:txBody>
          <a:bodyPr>
            <a:noAutofit/>
          </a:bodyPr>
          <a:lstStyle/>
          <a:p>
            <a:pPr algn="ctr"/>
            <a:r>
              <a:rPr lang="ar-EG" sz="7200" dirty="0" smtClean="0">
                <a:solidFill>
                  <a:srgbClr val="FF256E"/>
                </a:solidFill>
                <a:effectLst>
                  <a:outerShdw blurRad="38100" dist="38100" dir="2700000" algn="tl">
                    <a:srgbClr val="000000">
                      <a:alpha val="43137"/>
                    </a:srgbClr>
                  </a:outerShdw>
                </a:effectLst>
              </a:rPr>
              <a:t>ولكن من هؤلاء اللذين </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FF256E"/>
                </a:solidFill>
                <a:effectLst>
                  <a:outerShdw blurRad="38100" dist="38100" dir="2700000" algn="tl">
                    <a:srgbClr val="000000">
                      <a:alpha val="43137"/>
                    </a:srgbClr>
                  </a:outerShdw>
                </a:effectLst>
              </a:rPr>
              <a:t>استحقوا هذا الشرف؟!</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638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734" y="2728059"/>
            <a:ext cx="10515600" cy="1325563"/>
          </a:xfrm>
        </p:spPr>
        <p:txBody>
          <a:bodyPr>
            <a:normAutofit/>
          </a:bodyPr>
          <a:lstStyle/>
          <a:p>
            <a:r>
              <a:rPr lang="ar-EG" sz="72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7200" dirty="0" smtClean="0">
                <a:solidFill>
                  <a:srgbClr val="963A7E"/>
                </a:solidFill>
                <a:effectLst>
                  <a:outerShdw blurRad="38100" dist="38100" dir="2700000" algn="tl">
                    <a:srgbClr val="000000">
                      <a:alpha val="43137"/>
                    </a:srgbClr>
                  </a:outerShdw>
                </a:effectLst>
              </a:rPr>
              <a:t>أهل معية الله </a:t>
            </a:r>
            <a:r>
              <a:rPr lang="ar-EG" sz="72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ar-EG" sz="7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8494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6660" y="1761565"/>
            <a:ext cx="10515600" cy="4205756"/>
          </a:xfrm>
        </p:spPr>
        <p:txBody>
          <a:bodyPr>
            <a:noAutofit/>
          </a:bodyPr>
          <a:lstStyle/>
          <a:p>
            <a:pPr algn="ctr"/>
            <a:r>
              <a:rPr lang="ar-EG" sz="7200" dirty="0" smtClean="0">
                <a:solidFill>
                  <a:srgbClr val="FF256E"/>
                </a:solidFill>
                <a:effectLst>
                  <a:outerShdw blurRad="38100" dist="38100" dir="2700000" algn="tl">
                    <a:srgbClr val="000000">
                      <a:alpha val="43137"/>
                    </a:srgbClr>
                  </a:outerShdw>
                </a:effectLst>
              </a:rPr>
              <a:t>إن معية الله تنقسم إلى قسمين:</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963A7E"/>
                </a:solidFill>
                <a:effectLst>
                  <a:outerShdw blurRad="38100" dist="38100" dir="2700000" algn="tl">
                    <a:srgbClr val="000000">
                      <a:alpha val="43137"/>
                    </a:srgbClr>
                  </a:outerShdw>
                </a:effectLst>
              </a:rPr>
              <a:t>* معية عامة</a:t>
            </a:r>
            <a:br>
              <a:rPr lang="ar-EG" sz="7200" dirty="0" smtClean="0">
                <a:solidFill>
                  <a:srgbClr val="963A7E"/>
                </a:solidFill>
                <a:effectLst>
                  <a:outerShdw blurRad="38100" dist="38100" dir="2700000" algn="tl">
                    <a:srgbClr val="000000">
                      <a:alpha val="43137"/>
                    </a:srgbClr>
                  </a:outerShdw>
                </a:effectLst>
              </a:rPr>
            </a:br>
            <a:r>
              <a:rPr lang="ar-EG" sz="7200" dirty="0" smtClean="0">
                <a:solidFill>
                  <a:srgbClr val="963A7E"/>
                </a:solidFill>
                <a:effectLst>
                  <a:outerShdw blurRad="38100" dist="38100" dir="2700000" algn="tl">
                    <a:srgbClr val="000000">
                      <a:alpha val="43137"/>
                    </a:srgbClr>
                  </a:outerShdw>
                </a:effectLst>
              </a:rPr>
              <a:t>* ومعية خاصة</a:t>
            </a:r>
            <a:endParaRPr lang="ar-EG" sz="7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1566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8742" y="941294"/>
            <a:ext cx="10515600" cy="4205756"/>
          </a:xfrm>
        </p:spPr>
        <p:txBody>
          <a:bodyPr>
            <a:noAutofit/>
          </a:bodyPr>
          <a:lstStyle/>
          <a:p>
            <a:pPr algn="ctr"/>
            <a:r>
              <a:rPr lang="ar-EG" sz="7200" dirty="0" smtClean="0">
                <a:solidFill>
                  <a:srgbClr val="FF256E"/>
                </a:solidFill>
                <a:effectLst>
                  <a:outerShdw blurRad="38100" dist="38100" dir="2700000" algn="tl">
                    <a:srgbClr val="000000">
                      <a:alpha val="43137"/>
                    </a:srgbClr>
                  </a:outerShdw>
                </a:effectLst>
              </a:rPr>
              <a:t>* معية عامة..</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963A7E"/>
                </a:solidFill>
                <a:effectLst>
                  <a:outerShdw blurRad="38100" dist="38100" dir="2700000" algn="tl">
                    <a:srgbClr val="000000">
                      <a:alpha val="43137"/>
                    </a:srgbClr>
                  </a:outerShdw>
                </a:effectLst>
              </a:rPr>
              <a:t>لا دخل للإنسان فيه..</a:t>
            </a:r>
            <a:endParaRPr lang="ar-EG" sz="7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76294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8742" y="941294"/>
            <a:ext cx="10515600" cy="4205756"/>
          </a:xfrm>
        </p:spPr>
        <p:txBody>
          <a:bodyPr>
            <a:noAutofit/>
          </a:bodyPr>
          <a:lstStyle/>
          <a:p>
            <a:pPr algn="ctr"/>
            <a:r>
              <a:rPr lang="ar-EG" sz="7200" dirty="0" smtClean="0">
                <a:solidFill>
                  <a:srgbClr val="FF256E"/>
                </a:solidFill>
                <a:effectLst>
                  <a:outerShdw blurRad="38100" dist="38100" dir="2700000" algn="tl">
                    <a:srgbClr val="000000">
                      <a:alpha val="43137"/>
                    </a:srgbClr>
                  </a:outerShdw>
                </a:effectLst>
              </a:rPr>
              <a:t>* معية خاصة..</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963A7E"/>
                </a:solidFill>
                <a:effectLst>
                  <a:outerShdw blurRad="38100" dist="38100" dir="2700000" algn="tl">
                    <a:srgbClr val="000000">
                      <a:alpha val="43137"/>
                    </a:srgbClr>
                  </a:outerShdw>
                </a:effectLst>
              </a:rPr>
              <a:t>مكتسب </a:t>
            </a:r>
            <a:r>
              <a:rPr lang="ar-EG" sz="7200" dirty="0">
                <a:solidFill>
                  <a:srgbClr val="963A7E"/>
                </a:solidFill>
                <a:effectLst>
                  <a:outerShdw blurRad="38100" dist="38100" dir="2700000" algn="tl">
                    <a:srgbClr val="000000">
                      <a:alpha val="43137"/>
                    </a:srgbClr>
                  </a:outerShdw>
                </a:effectLst>
              </a:rPr>
              <a:t>نتحصله بأفعالنا </a:t>
            </a:r>
            <a:r>
              <a:rPr lang="ar-EG" sz="7200" dirty="0" smtClean="0">
                <a:solidFill>
                  <a:srgbClr val="963A7E"/>
                </a:solidFill>
                <a:effectLst>
                  <a:outerShdw blurRad="38100" dist="38100" dir="2700000" algn="tl">
                    <a:srgbClr val="000000">
                      <a:alpha val="43137"/>
                    </a:srgbClr>
                  </a:outerShdw>
                </a:effectLst>
              </a:rPr>
              <a:t>..</a:t>
            </a:r>
            <a:endParaRPr lang="ar-EG" sz="7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45664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5637" y="1048871"/>
            <a:ext cx="10515600" cy="4205756"/>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وهي المعية </a:t>
            </a:r>
            <a:r>
              <a:rPr lang="ar-EG" sz="5400" dirty="0">
                <a:solidFill>
                  <a:srgbClr val="963A7E"/>
                </a:solidFill>
                <a:effectLst>
                  <a:outerShdw blurRad="38100" dist="38100" dir="2700000" algn="tl">
                    <a:srgbClr val="000000">
                      <a:alpha val="43137"/>
                    </a:srgbClr>
                  </a:outerShdw>
                </a:effectLst>
              </a:rPr>
              <a:t>الإلهية الخاصة</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التي نود أن نعيش مع معناها </a:t>
            </a:r>
            <a:r>
              <a:rPr lang="ar-EG" sz="5400" dirty="0" smtClean="0">
                <a:solidFill>
                  <a:srgbClr val="963A7E"/>
                </a:solidFill>
                <a:effectLst>
                  <a:outerShdw blurRad="38100" dist="38100" dir="2700000" algn="tl">
                    <a:srgbClr val="000000">
                      <a:alpha val="43137"/>
                    </a:srgbClr>
                  </a:outerShdw>
                </a:effectLst>
              </a:rPr>
              <a:t>وفحواها..</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05386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578225"/>
            <a:ext cx="10515600" cy="6521823"/>
          </a:xfrm>
        </p:spPr>
        <p:txBody>
          <a:bodyPr>
            <a:noAutofit/>
          </a:bodyPr>
          <a:lstStyle/>
          <a:p>
            <a:pPr algn="ctr"/>
            <a:r>
              <a:rPr lang="ar-EG" sz="5400" dirty="0" smtClean="0">
                <a:solidFill>
                  <a:srgbClr val="FF256E"/>
                </a:solidFill>
                <a:effectLst>
                  <a:outerShdw blurRad="38100" dist="38100" dir="2700000" algn="tl">
                    <a:srgbClr val="000000">
                      <a:alpha val="43137"/>
                    </a:srgbClr>
                  </a:outerShdw>
                </a:effectLst>
              </a:rPr>
              <a:t>قال </a:t>
            </a:r>
            <a:r>
              <a:rPr lang="ar-EG" sz="5400" dirty="0">
                <a:solidFill>
                  <a:srgbClr val="FF256E"/>
                </a:solidFill>
                <a:effectLst>
                  <a:outerShdw blurRad="38100" dist="38100" dir="2700000" algn="tl">
                    <a:srgbClr val="000000">
                      <a:alpha val="43137"/>
                    </a:srgbClr>
                  </a:outerShdw>
                </a:effectLst>
              </a:rPr>
              <a:t>صاحب </a:t>
            </a:r>
            <a:r>
              <a:rPr lang="ar-EG" sz="5400" dirty="0" smtClean="0">
                <a:solidFill>
                  <a:srgbClr val="FF256E"/>
                </a:solidFill>
                <a:effectLst>
                  <a:outerShdw blurRad="38100" dist="38100" dir="2700000" algn="tl">
                    <a:srgbClr val="000000">
                      <a:alpha val="43137"/>
                    </a:srgbClr>
                  </a:outerShdw>
                </a:effectLst>
              </a:rPr>
              <a:t>البحر </a:t>
            </a:r>
            <a:r>
              <a:rPr lang="ar-EG" sz="5400" dirty="0">
                <a:solidFill>
                  <a:srgbClr val="FF256E"/>
                </a:solidFill>
                <a:effectLst>
                  <a:outerShdw blurRad="38100" dist="38100" dir="2700000" algn="tl">
                    <a:srgbClr val="000000">
                      <a:alpha val="43137"/>
                    </a:srgbClr>
                  </a:outerShdw>
                </a:effectLst>
              </a:rPr>
              <a:t>المديد </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اعلم أن المعية تختلف باختلاف المقام، فالمعية، باعتبار عامة الخلق</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تكون بالإحاطة والقهرية والعلم والاقتدار،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وباعتبار </a:t>
            </a:r>
            <a:r>
              <a:rPr lang="ar-EG" sz="5400" dirty="0">
                <a:solidFill>
                  <a:srgbClr val="963A7E"/>
                </a:solidFill>
                <a:effectLst>
                  <a:outerShdw blurRad="38100" dist="38100" dir="2700000" algn="tl">
                    <a:srgbClr val="000000">
                      <a:alpha val="43137"/>
                    </a:srgbClr>
                  </a:outerShdw>
                </a:effectLst>
              </a:rPr>
              <a:t>الخاصة تكون </a:t>
            </a:r>
            <a:r>
              <a:rPr lang="ar-EG" sz="5400" dirty="0" smtClean="0">
                <a:solidFill>
                  <a:srgbClr val="963A7E"/>
                </a:solidFill>
                <a:effectLst>
                  <a:outerShdw blurRad="38100" dist="38100" dir="2700000" algn="tl">
                    <a:srgbClr val="000000">
                      <a:alpha val="43137"/>
                    </a:srgbClr>
                  </a:outerShdw>
                </a:effectLst>
              </a:rPr>
              <a:t>بالحفظ</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والرعاية والنصر والمعونة</a:t>
            </a:r>
            <a:r>
              <a:rPr lang="ar-EG" sz="5400" dirty="0" smtClean="0">
                <a:solidFill>
                  <a:srgbClr val="963A7E"/>
                </a:solidFill>
                <a:effectLst>
                  <a:outerShdw blurRad="38100" dist="38100" dir="2700000" algn="tl">
                    <a:srgbClr val="000000">
                      <a:alpha val="43137"/>
                    </a:srgbClr>
                  </a:outerShdw>
                </a:effectLst>
              </a:rPr>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047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578225"/>
            <a:ext cx="10515600" cy="6521823"/>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فمن تحقق أن الله معه بعلمه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وحفظه </a:t>
            </a:r>
            <a:r>
              <a:rPr lang="ar-EG" sz="5400" dirty="0">
                <a:solidFill>
                  <a:srgbClr val="963A7E"/>
                </a:solidFill>
                <a:effectLst>
                  <a:outerShdw blurRad="38100" dist="38100" dir="2700000" algn="tl">
                    <a:srgbClr val="000000">
                      <a:alpha val="43137"/>
                    </a:srgbClr>
                  </a:outerShdw>
                </a:effectLst>
              </a:rPr>
              <a:t>ورعايته اكتفى بعلمه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وفوض الأمر إلى سيده</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وكلما قوي التفويض </a:t>
            </a:r>
            <a:r>
              <a:rPr lang="ar-EG" sz="5400" dirty="0" smtClean="0">
                <a:solidFill>
                  <a:srgbClr val="963A7E"/>
                </a:solidFill>
                <a:effectLst>
                  <a:outerShdw blurRad="38100" dist="38100" dir="2700000" algn="tl">
                    <a:srgbClr val="000000">
                      <a:alpha val="43137"/>
                    </a:srgbClr>
                  </a:outerShdw>
                </a:effectLst>
              </a:rPr>
              <a:t>والتسليم</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دلّ على رفع </a:t>
            </a:r>
            <a:r>
              <a:rPr lang="ar-EG" sz="5400" dirty="0" smtClean="0">
                <a:solidFill>
                  <a:srgbClr val="963A7E"/>
                </a:solidFill>
                <a:effectLst>
                  <a:outerShdw blurRad="38100" dist="38100" dir="2700000" algn="tl">
                    <a:srgbClr val="000000">
                      <a:alpha val="43137"/>
                    </a:srgbClr>
                  </a:outerShdw>
                </a:effectLst>
              </a:rPr>
              <a:t>المقام»</a:t>
            </a:r>
            <a:r>
              <a:rPr lang="ar-EG" sz="5400" dirty="0" smtClean="0">
                <a:effectLst>
                  <a:outerShdw blurRad="38100" dist="38100" dir="2700000" algn="tl">
                    <a:srgbClr val="000000">
                      <a:alpha val="43137"/>
                    </a:srgbClr>
                  </a:outerShdw>
                </a:effectLst>
              </a:rPr>
              <a:t/>
            </a:r>
            <a:br>
              <a:rPr lang="ar-EG" sz="5400" dirty="0" smtClean="0">
                <a:effectLst>
                  <a:outerShdw blurRad="38100" dist="38100" dir="2700000" algn="tl">
                    <a:srgbClr val="000000">
                      <a:alpha val="43137"/>
                    </a:srgbClr>
                  </a:outerShdw>
                </a:effectLst>
              </a:rPr>
            </a:b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1058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578225"/>
            <a:ext cx="10515600" cy="6521823"/>
          </a:xfrm>
        </p:spPr>
        <p:txBody>
          <a:bodyPr>
            <a:noAutofit/>
          </a:bodyPr>
          <a:lstStyle/>
          <a:p>
            <a:pPr algn="ctr"/>
            <a:r>
              <a:rPr lang="ar-EG" sz="5400" u="sng" dirty="0" smtClean="0">
                <a:solidFill>
                  <a:srgbClr val="FF256E"/>
                </a:solidFill>
                <a:effectLst>
                  <a:outerShdw blurRad="38100" dist="38100" dir="2700000" algn="tl">
                    <a:srgbClr val="000000">
                      <a:alpha val="43137"/>
                    </a:srgbClr>
                  </a:outerShdw>
                </a:effectLst>
              </a:rPr>
              <a:t>فأما المعية العامة:</a:t>
            </a:r>
            <a:br>
              <a:rPr lang="ar-EG" sz="5400" u="sng"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وهي </a:t>
            </a:r>
            <a:r>
              <a:rPr lang="ar-EG" sz="5400" dirty="0">
                <a:solidFill>
                  <a:srgbClr val="963A7E"/>
                </a:solidFill>
                <a:effectLst>
                  <a:outerShdw blurRad="38100" dist="38100" dir="2700000" algn="tl">
                    <a:srgbClr val="000000">
                      <a:alpha val="43137"/>
                    </a:srgbClr>
                  </a:outerShdw>
                </a:effectLst>
              </a:rPr>
              <a:t>معية </a:t>
            </a:r>
            <a:r>
              <a:rPr lang="ar-EG" sz="5400" dirty="0" smtClean="0">
                <a:solidFill>
                  <a:srgbClr val="963A7E"/>
                </a:solidFill>
                <a:effectLst>
                  <a:outerShdw blurRad="38100" dist="38100" dir="2700000" algn="tl">
                    <a:srgbClr val="000000">
                      <a:alpha val="43137"/>
                    </a:srgbClr>
                  </a:outerShdw>
                </a:effectLst>
              </a:rPr>
              <a:t>علم واطلاع وإحاطة..</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وتأتي </a:t>
            </a:r>
            <a:r>
              <a:rPr lang="ar-EG" sz="5400" dirty="0">
                <a:solidFill>
                  <a:srgbClr val="963A7E"/>
                </a:solidFill>
                <a:effectLst>
                  <a:outerShdw blurRad="38100" dist="38100" dir="2700000" algn="tl">
                    <a:srgbClr val="000000">
                      <a:alpha val="43137"/>
                    </a:srgbClr>
                  </a:outerShdw>
                </a:effectLst>
              </a:rPr>
              <a:t>في سياق المجازاة </a:t>
            </a:r>
            <a:r>
              <a:rPr lang="ar-EG" sz="5400" dirty="0" smtClean="0">
                <a:solidFill>
                  <a:srgbClr val="963A7E"/>
                </a:solidFill>
                <a:effectLst>
                  <a:outerShdw blurRad="38100" dist="38100" dir="2700000" algn="tl">
                    <a:srgbClr val="000000">
                      <a:alpha val="43137"/>
                    </a:srgbClr>
                  </a:outerShdw>
                </a:effectLst>
              </a:rPr>
              <a:t>والمحاسبة..</a:t>
            </a:r>
            <a:r>
              <a:rPr lang="ar-EG" sz="5400" dirty="0" smtClean="0">
                <a:effectLst>
                  <a:outerShdw blurRad="38100" dist="38100" dir="2700000" algn="tl">
                    <a:srgbClr val="000000">
                      <a:alpha val="43137"/>
                    </a:srgbClr>
                  </a:outerShdw>
                </a:effectLst>
              </a:rPr>
              <a:t/>
            </a:r>
            <a:br>
              <a:rPr lang="ar-EG" sz="5400" dirty="0" smtClean="0">
                <a:effectLst>
                  <a:outerShdw blurRad="38100" dist="38100" dir="2700000" algn="tl">
                    <a:srgbClr val="000000">
                      <a:alpha val="43137"/>
                    </a:srgbClr>
                  </a:outerShdw>
                </a:effectLst>
              </a:rPr>
            </a:b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61684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1030" name="Picture 6" descr="Image result for ‫بسم الله الرحمن الرحيم 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741643" y="1411941"/>
            <a:ext cx="8036393" cy="4821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47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randombar(horizontal)">
                                      <p:cBhvr>
                                        <p:cTn id="7"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7695" y="107576"/>
            <a:ext cx="10515600" cy="6521823"/>
          </a:xfrm>
        </p:spPr>
        <p:txBody>
          <a:bodyPr>
            <a:noAutofit/>
          </a:bodyPr>
          <a:lstStyle/>
          <a:p>
            <a:pPr algn="ctr"/>
            <a:r>
              <a:rPr lang="ar-EG" sz="5400" dirty="0" smtClean="0">
                <a:solidFill>
                  <a:srgbClr val="FF256E"/>
                </a:solidFill>
                <a:effectLst>
                  <a:outerShdw blurRad="38100" dist="38100" dir="2700000" algn="tl">
                    <a:srgbClr val="000000">
                      <a:alpha val="43137"/>
                    </a:srgbClr>
                  </a:outerShdw>
                </a:effectLst>
              </a:rPr>
              <a:t>قال تعالى:</a:t>
            </a:r>
            <a:br>
              <a:rPr lang="ar-EG" sz="5400" dirty="0" smtClean="0">
                <a:solidFill>
                  <a:srgbClr val="FF256E"/>
                </a:solidFill>
                <a:effectLst>
                  <a:outerShdw blurRad="38100" dist="38100" dir="2700000" algn="tl">
                    <a:srgbClr val="000000">
                      <a:alpha val="43137"/>
                    </a:srgbClr>
                  </a:outerShdw>
                </a:effectLst>
              </a:rPr>
            </a:br>
            <a:r>
              <a:rPr lang="ar-EG" sz="2400" dirty="0" smtClean="0">
                <a:solidFill>
                  <a:srgbClr val="963A7E"/>
                </a:solidFill>
                <a:effectLst>
                  <a:outerShdw blurRad="38100" dist="38100" dir="2700000" algn="tl">
                    <a:srgbClr val="000000">
                      <a:alpha val="43137"/>
                    </a:srgbClr>
                  </a:outerShdw>
                </a:effectLst>
              </a:rPr>
              <a:t/>
            </a:r>
            <a:br>
              <a:rPr lang="ar-EG" sz="2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a:t>
            </a:r>
            <a:r>
              <a:rPr lang="ar-EG" sz="5400" dirty="0">
                <a:solidFill>
                  <a:srgbClr val="963A7E"/>
                </a:solidFill>
                <a:effectLst>
                  <a:outerShdw blurRad="38100" dist="38100" dir="2700000" algn="tl">
                    <a:srgbClr val="000000">
                      <a:alpha val="43137"/>
                    </a:srgbClr>
                  </a:outerShdw>
                </a:effectLst>
              </a:rPr>
              <a:t>أَلَمْ تَرَ أَنَّ اللَّهَ يَعْلَمُ مَا فِي السَّمَاوَاتِ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وَمَا </a:t>
            </a:r>
            <a:r>
              <a:rPr lang="ar-EG" sz="5400" dirty="0">
                <a:solidFill>
                  <a:srgbClr val="963A7E"/>
                </a:solidFill>
                <a:effectLst>
                  <a:outerShdw blurRad="38100" dist="38100" dir="2700000" algn="tl">
                    <a:srgbClr val="000000">
                      <a:alpha val="43137"/>
                    </a:srgbClr>
                  </a:outerShdw>
                </a:effectLst>
              </a:rPr>
              <a:t>فِي الْأَرْضِ مَا يَكُونُ مِن نَّجْوَى </a:t>
            </a:r>
            <a:r>
              <a:rPr lang="ar-EG" sz="5400" dirty="0" smtClean="0">
                <a:solidFill>
                  <a:srgbClr val="963A7E"/>
                </a:solidFill>
                <a:effectLst>
                  <a:outerShdw blurRad="38100" dist="38100" dir="2700000" algn="tl">
                    <a:srgbClr val="000000">
                      <a:alpha val="43137"/>
                    </a:srgbClr>
                  </a:outerShdw>
                </a:effectLst>
              </a:rPr>
              <a:t>ثَلَاثَةٍ</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إِلَّا </a:t>
            </a:r>
            <a:r>
              <a:rPr lang="ar-EG" sz="5400" dirty="0">
                <a:solidFill>
                  <a:srgbClr val="963A7E"/>
                </a:solidFill>
                <a:effectLst>
                  <a:outerShdw blurRad="38100" dist="38100" dir="2700000" algn="tl">
                    <a:srgbClr val="000000">
                      <a:alpha val="43137"/>
                    </a:srgbClr>
                  </a:outerShdw>
                </a:effectLst>
              </a:rPr>
              <a:t>هُوَ رَابِعُهُمْ وَلَا خَمْسَةٍ إِلَّا هُوَ </a:t>
            </a:r>
            <a:r>
              <a:rPr lang="ar-EG" sz="5400" dirty="0" smtClean="0">
                <a:solidFill>
                  <a:srgbClr val="963A7E"/>
                </a:solidFill>
                <a:effectLst>
                  <a:outerShdw blurRad="38100" dist="38100" dir="2700000" algn="tl">
                    <a:srgbClr val="000000">
                      <a:alpha val="43137"/>
                    </a:srgbClr>
                  </a:outerShdw>
                </a:effectLst>
              </a:rPr>
              <a:t>سَادِسُهُمْ</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وَلَا </a:t>
            </a:r>
            <a:r>
              <a:rPr lang="ar-EG" sz="5400" dirty="0">
                <a:solidFill>
                  <a:srgbClr val="963A7E"/>
                </a:solidFill>
                <a:effectLst>
                  <a:outerShdw blurRad="38100" dist="38100" dir="2700000" algn="tl">
                    <a:srgbClr val="000000">
                      <a:alpha val="43137"/>
                    </a:srgbClr>
                  </a:outerShdw>
                </a:effectLst>
              </a:rPr>
              <a:t>أَدْنَى مِن ذَلِكَ وَلَا أَكْثَرَ إِلَّا هُوَ مَعَهُمْ </a:t>
            </a:r>
            <a:r>
              <a:rPr lang="ar-EG" sz="5400" dirty="0" smtClean="0">
                <a:solidFill>
                  <a:srgbClr val="963A7E"/>
                </a:solidFill>
                <a:effectLst>
                  <a:outerShdw blurRad="38100" dist="38100" dir="2700000" algn="tl">
                    <a:srgbClr val="000000">
                      <a:alpha val="43137"/>
                    </a:srgbClr>
                  </a:outerShdw>
                </a:effectLst>
              </a:rPr>
              <a:t>أَيْنَ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مَا </a:t>
            </a:r>
            <a:r>
              <a:rPr lang="ar-EG" sz="5400" dirty="0">
                <a:solidFill>
                  <a:srgbClr val="963A7E"/>
                </a:solidFill>
                <a:effectLst>
                  <a:outerShdw blurRad="38100" dist="38100" dir="2700000" algn="tl">
                    <a:srgbClr val="000000">
                      <a:alpha val="43137"/>
                    </a:srgbClr>
                  </a:outerShdw>
                </a:effectLst>
              </a:rPr>
              <a:t>كَانُوا ثُمَّ يُنَبِّئُهُم بِمَا عَمِلُوا يَوْمَ الْقِيَامَةِ إِنَّ اللَّهَ بِكُلِّ شَيْءٍ عَلِيمٌ} </a:t>
            </a:r>
            <a:r>
              <a:rPr lang="ar-EG" sz="3200" dirty="0">
                <a:solidFill>
                  <a:srgbClr val="963A7E"/>
                </a:solidFill>
                <a:effectLst>
                  <a:outerShdw blurRad="38100" dist="38100" dir="2700000" algn="tl">
                    <a:srgbClr val="000000">
                      <a:alpha val="43137"/>
                    </a:srgbClr>
                  </a:outerShdw>
                </a:effectLst>
              </a:rPr>
              <a:t>[سورة المجادلة: آية 7</a:t>
            </a:r>
            <a:r>
              <a:rPr lang="ar-EG" sz="3200" dirty="0" smtClean="0">
                <a:solidFill>
                  <a:srgbClr val="963A7E"/>
                </a:solidFill>
                <a:effectLst>
                  <a:outerShdw blurRad="38100" dist="38100" dir="2700000" algn="tl">
                    <a:srgbClr val="000000">
                      <a:alpha val="43137"/>
                    </a:srgbClr>
                  </a:outerShdw>
                </a:effectLst>
              </a:rPr>
              <a:t>].</a:t>
            </a:r>
            <a:endParaRPr lang="ar-EG" sz="3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346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0107" y="806821"/>
            <a:ext cx="10515600" cy="6521823"/>
          </a:xfrm>
        </p:spPr>
        <p:txBody>
          <a:bodyPr>
            <a:noAutofit/>
          </a:bodyPr>
          <a:lstStyle/>
          <a:p>
            <a:pPr algn="ctr"/>
            <a:r>
              <a:rPr lang="ar-EG" sz="5400" dirty="0" smtClean="0">
                <a:solidFill>
                  <a:srgbClr val="FF256E"/>
                </a:solidFill>
                <a:effectLst>
                  <a:outerShdw blurRad="38100" dist="38100" dir="2700000" algn="tl">
                    <a:srgbClr val="000000">
                      <a:alpha val="43137"/>
                    </a:srgbClr>
                  </a:outerShdw>
                </a:effectLst>
              </a:rPr>
              <a:t>وقوله </a:t>
            </a:r>
            <a:r>
              <a:rPr lang="ar-EG" sz="5400" dirty="0">
                <a:solidFill>
                  <a:srgbClr val="FF256E"/>
                </a:solidFill>
                <a:effectLst>
                  <a:outerShdw blurRad="38100" dist="38100" dir="2700000" algn="tl">
                    <a:srgbClr val="000000">
                      <a:alpha val="43137"/>
                    </a:srgbClr>
                  </a:outerShdw>
                </a:effectLst>
              </a:rPr>
              <a:t>سبحانه وتعالى</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2000" dirty="0" smtClean="0">
                <a:solidFill>
                  <a:srgbClr val="963A7E"/>
                </a:solidFill>
                <a:effectLst>
                  <a:outerShdw blurRad="38100" dist="38100" dir="2700000" algn="tl">
                    <a:srgbClr val="000000">
                      <a:alpha val="43137"/>
                    </a:srgbClr>
                  </a:outerShdw>
                </a:effectLst>
              </a:rPr>
              <a:t/>
            </a:r>
            <a:br>
              <a:rPr lang="ar-EG" sz="20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{وَهُوَ </a:t>
            </a:r>
            <a:r>
              <a:rPr lang="ar-EG" sz="5400" dirty="0">
                <a:solidFill>
                  <a:srgbClr val="963A7E"/>
                </a:solidFill>
                <a:effectLst>
                  <a:outerShdw blurRad="38100" dist="38100" dir="2700000" algn="tl">
                    <a:srgbClr val="000000">
                      <a:alpha val="43137"/>
                    </a:srgbClr>
                  </a:outerShdw>
                </a:effectLst>
              </a:rPr>
              <a:t>مَعَكُمْ أَيْنَ مَا كُنتُمْ</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3200" dirty="0">
                <a:solidFill>
                  <a:srgbClr val="963A7E"/>
                </a:solidFill>
                <a:effectLst>
                  <a:outerShdw blurRad="38100" dist="38100" dir="2700000" algn="tl">
                    <a:srgbClr val="000000">
                      <a:alpha val="43137"/>
                    </a:srgbClr>
                  </a:outerShdw>
                </a:effectLst>
              </a:rPr>
              <a:t>[سورة الحديد: آية 4]</a:t>
            </a:r>
            <a:r>
              <a:rPr lang="ar-EG" sz="5400" dirty="0">
                <a:solidFill>
                  <a:srgbClr val="963A7E"/>
                </a:solidFill>
                <a:effectLst>
                  <a:outerShdw blurRad="38100" dist="38100" dir="2700000" algn="tl">
                    <a:srgbClr val="000000">
                      <a:alpha val="43137"/>
                    </a:srgbClr>
                  </a:outerShdw>
                </a:effectLst>
              </a:rPr>
              <a:t>. </a:t>
            </a:r>
            <a:br>
              <a:rPr lang="ar-EG" sz="5400" dirty="0">
                <a:solidFill>
                  <a:srgbClr val="963A7E"/>
                </a:solidFill>
                <a:effectLst>
                  <a:outerShdw blurRad="38100" dist="38100" dir="2700000" algn="tl">
                    <a:srgbClr val="000000">
                      <a:alpha val="43137"/>
                    </a:srgbClr>
                  </a:outerShdw>
                </a:effectLst>
              </a:rPr>
            </a:b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71659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0825" y="900951"/>
            <a:ext cx="10515600" cy="6521823"/>
          </a:xfrm>
        </p:spPr>
        <p:txBody>
          <a:bodyPr>
            <a:noAutofit/>
          </a:bodyPr>
          <a:lstStyle/>
          <a:p>
            <a:pPr algn="ctr"/>
            <a:r>
              <a:rPr lang="ar-EG" sz="5400" dirty="0">
                <a:solidFill>
                  <a:srgbClr val="FF256E"/>
                </a:solidFill>
                <a:effectLst>
                  <a:outerShdw blurRad="38100" dist="38100" dir="2700000" algn="tl">
                    <a:srgbClr val="000000">
                      <a:alpha val="43137"/>
                    </a:srgbClr>
                  </a:outerShdw>
                </a:effectLst>
              </a:rPr>
              <a:t>قال ابن عباس </a:t>
            </a:r>
            <a:r>
              <a:rPr lang="ar-EG" sz="5400" dirty="0" smtClean="0">
                <a:solidFill>
                  <a:srgbClr val="FF256E"/>
                </a:solidFill>
                <a:effectLst>
                  <a:outerShdw blurRad="38100" dist="38100" dir="2700000" algn="tl">
                    <a:srgbClr val="000000">
                      <a:alpha val="43137"/>
                    </a:srgbClr>
                  </a:outerShdw>
                </a:effectLst>
              </a:rPr>
              <a:t>والضحاك</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و سفيان الثوري و أحمد بن حنبل : </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هو </a:t>
            </a:r>
            <a:r>
              <a:rPr lang="ar-EG" sz="5400" dirty="0">
                <a:solidFill>
                  <a:srgbClr val="963A7E"/>
                </a:solidFill>
                <a:effectLst>
                  <a:outerShdw blurRad="38100" dist="38100" dir="2700000" algn="tl">
                    <a:srgbClr val="000000">
                      <a:alpha val="43137"/>
                    </a:srgbClr>
                  </a:outerShdw>
                </a:effectLst>
              </a:rPr>
              <a:t>معهم بعلمه.</a:t>
            </a:r>
            <a:r>
              <a:rPr lang="ar-EG" sz="2000" dirty="0" smtClean="0">
                <a:solidFill>
                  <a:srgbClr val="963A7E"/>
                </a:solidFill>
                <a:effectLst>
                  <a:outerShdw blurRad="38100" dist="38100" dir="2700000" algn="tl">
                    <a:srgbClr val="000000">
                      <a:alpha val="43137"/>
                    </a:srgbClr>
                  </a:outerShdw>
                </a:effectLst>
              </a:rPr>
              <a:t/>
            </a:r>
            <a:br>
              <a:rPr lang="ar-EG" sz="20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 </a:t>
            </a:r>
            <a:br>
              <a:rPr lang="ar-EG" sz="5400" dirty="0">
                <a:solidFill>
                  <a:srgbClr val="963A7E"/>
                </a:solidFill>
                <a:effectLst>
                  <a:outerShdw blurRad="38100" dist="38100" dir="2700000" algn="tl">
                    <a:srgbClr val="000000">
                      <a:alpha val="43137"/>
                    </a:srgbClr>
                  </a:outerShdw>
                </a:effectLst>
              </a:rPr>
            </a:b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78635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5637" y="336177"/>
            <a:ext cx="10515600" cy="6521823"/>
          </a:xfrm>
        </p:spPr>
        <p:txBody>
          <a:bodyPr>
            <a:noAutofit/>
          </a:bodyPr>
          <a:lstStyle/>
          <a:p>
            <a:pPr algn="ctr"/>
            <a:r>
              <a:rPr lang="ar-EG" sz="5400" dirty="0" smtClean="0">
                <a:solidFill>
                  <a:srgbClr val="963A7E"/>
                </a:solidFill>
                <a:effectLst>
                  <a:outerShdw blurRad="38100" dist="38100" dir="2700000" algn="tl">
                    <a:srgbClr val="000000">
                      <a:alpha val="43137"/>
                    </a:srgbClr>
                  </a:outerShdw>
                </a:effectLst>
              </a:rPr>
              <a:t>أي </a:t>
            </a:r>
            <a:r>
              <a:rPr lang="ar-EG" sz="5400" dirty="0">
                <a:solidFill>
                  <a:srgbClr val="963A7E"/>
                </a:solidFill>
                <a:effectLst>
                  <a:outerShdw blurRad="38100" dist="38100" dir="2700000" algn="tl">
                    <a:srgbClr val="000000">
                      <a:alpha val="43137"/>
                    </a:srgbClr>
                  </a:outerShdw>
                </a:effectLst>
              </a:rPr>
              <a:t>أن الله شهيد علينا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محيط بنا بعلمه ومهمين علينا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وهذه </a:t>
            </a:r>
            <a:r>
              <a:rPr lang="ar-EG" sz="5400" dirty="0">
                <a:solidFill>
                  <a:srgbClr val="FF256E"/>
                </a:solidFill>
                <a:effectLst>
                  <a:outerShdw blurRad="38100" dist="38100" dir="2700000" algn="tl">
                    <a:srgbClr val="000000">
                      <a:alpha val="43137"/>
                    </a:srgbClr>
                  </a:outerShdw>
                </a:effectLst>
              </a:rPr>
              <a:t>معية لا دخل للإنسان </a:t>
            </a:r>
            <a:r>
              <a:rPr lang="ar-EG" sz="5400" dirty="0" smtClean="0">
                <a:solidFill>
                  <a:srgbClr val="FF256E"/>
                </a:solidFill>
                <a:effectLst>
                  <a:outerShdw blurRad="38100" dist="38100" dir="2700000" algn="tl">
                    <a:srgbClr val="000000">
                      <a:alpha val="43137"/>
                    </a:srgbClr>
                  </a:outerShdw>
                </a:effectLst>
              </a:rPr>
              <a:t>فيها..</a:t>
            </a:r>
            <a:br>
              <a:rPr lang="ar-EG" sz="5400" dirty="0" smtClean="0">
                <a:solidFill>
                  <a:srgbClr val="FF256E"/>
                </a:solidFill>
                <a:effectLst>
                  <a:outerShdw blurRad="38100" dist="38100" dir="2700000" algn="tl">
                    <a:srgbClr val="000000">
                      <a:alpha val="43137"/>
                    </a:srgbClr>
                  </a:outerShdw>
                </a:effectLst>
              </a:rPr>
            </a:br>
            <a:r>
              <a:rPr lang="ar-EG" sz="2400" dirty="0" smtClean="0">
                <a:solidFill>
                  <a:srgbClr val="963A7E"/>
                </a:solidFill>
                <a:effectLst>
                  <a:outerShdw blurRad="38100" dist="38100" dir="2700000" algn="tl">
                    <a:srgbClr val="000000">
                      <a:alpha val="43137"/>
                    </a:srgbClr>
                  </a:outerShdw>
                </a:effectLst>
              </a:rPr>
              <a:t/>
            </a:r>
            <a:br>
              <a:rPr lang="ar-EG" sz="2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smtClean="0">
                <a:solidFill>
                  <a:srgbClr val="963A7E"/>
                </a:solidFill>
                <a:effectLst>
                  <a:outerShdw blurRad="38100" dist="38100" dir="2700000" algn="tl">
                    <a:srgbClr val="000000">
                      <a:alpha val="43137"/>
                    </a:srgbClr>
                  </a:outerShdw>
                </a:effectLst>
              </a:rPr>
              <a:t>فهو </a:t>
            </a:r>
            <a:r>
              <a:rPr lang="ar-EG" sz="5400" dirty="0">
                <a:solidFill>
                  <a:srgbClr val="963A7E"/>
                </a:solidFill>
                <a:effectLst>
                  <a:outerShdw blurRad="38100" dist="38100" dir="2700000" algn="tl">
                    <a:srgbClr val="000000">
                      <a:alpha val="43137"/>
                    </a:srgbClr>
                  </a:outerShdw>
                </a:effectLst>
              </a:rPr>
              <a:t>مجبول عليها </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2400" dirty="0" smtClean="0">
                <a:solidFill>
                  <a:srgbClr val="963A7E"/>
                </a:solidFill>
                <a:effectLst>
                  <a:outerShdw blurRad="38100" dist="38100" dir="2700000" algn="tl">
                    <a:srgbClr val="000000">
                      <a:alpha val="43137"/>
                    </a:srgbClr>
                  </a:outerShdw>
                </a:effectLst>
              </a:rPr>
              <a:t/>
            </a:r>
            <a:br>
              <a:rPr lang="ar-EG" sz="2400" dirty="0" smtClean="0">
                <a:solidFill>
                  <a:srgbClr val="963A7E"/>
                </a:solidFill>
                <a:effectLst>
                  <a:outerShdw blurRad="38100" dist="38100" dir="2700000" algn="tl">
                    <a:srgbClr val="000000">
                      <a:alpha val="43137"/>
                    </a:srgbClr>
                  </a:outerShdw>
                </a:effectLst>
              </a:rPr>
            </a:br>
            <a:r>
              <a:rPr lang="ar-EG" sz="5400" u="sng" dirty="0" smtClean="0">
                <a:solidFill>
                  <a:srgbClr val="FF256E"/>
                </a:solidFill>
                <a:effectLst>
                  <a:outerShdw blurRad="38100" dist="38100" dir="2700000" algn="tl">
                    <a:srgbClr val="000000">
                      <a:alpha val="43137"/>
                    </a:srgbClr>
                  </a:outerShdw>
                </a:effectLst>
              </a:rPr>
              <a:t>كما </a:t>
            </a:r>
            <a:r>
              <a:rPr lang="ar-EG" sz="5400" u="sng" dirty="0">
                <a:solidFill>
                  <a:srgbClr val="FF256E"/>
                </a:solidFill>
                <a:effectLst>
                  <a:outerShdw blurRad="38100" dist="38100" dir="2700000" algn="tl">
                    <a:srgbClr val="000000">
                      <a:alpha val="43137"/>
                    </a:srgbClr>
                  </a:outerShdw>
                </a:effectLst>
              </a:rPr>
              <a:t>قال العلماء </a:t>
            </a:r>
            <a:r>
              <a:rPr lang="ar-EG" sz="5400" u="sng" dirty="0" smtClean="0">
                <a:solidFill>
                  <a:srgbClr val="FF256E"/>
                </a:solidFill>
                <a:effectLst>
                  <a:outerShdw blurRad="38100" dist="38100" dir="2700000" algn="tl">
                    <a:srgbClr val="000000">
                      <a:alpha val="43137"/>
                    </a:srgbClr>
                  </a:outerShdw>
                </a:effectLst>
              </a:rPr>
              <a:t>:</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وهى عامة لكل البشر لا يستثنى منها </a:t>
            </a:r>
            <a:r>
              <a:rPr lang="ar-EG" sz="5400" dirty="0" smtClean="0">
                <a:solidFill>
                  <a:srgbClr val="963A7E"/>
                </a:solidFill>
                <a:effectLst>
                  <a:outerShdw blurRad="38100" dist="38100" dir="2700000" algn="tl">
                    <a:srgbClr val="000000">
                      <a:alpha val="43137"/>
                    </a:srgbClr>
                  </a:outerShdw>
                </a:effectLst>
              </a:rPr>
              <a:t>أحد</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مسلم كان أم كافراً ، طائع كان أم عاصياً .</a:t>
            </a:r>
          </a:p>
        </p:txBody>
      </p:sp>
    </p:spTree>
    <p:extLst>
      <p:ext uri="{BB962C8B-B14F-4D97-AF65-F5344CB8AC3E}">
        <p14:creationId xmlns:p14="http://schemas.microsoft.com/office/powerpoint/2010/main" val="249077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7684" y="215151"/>
            <a:ext cx="10515600" cy="6521823"/>
          </a:xfrm>
        </p:spPr>
        <p:txBody>
          <a:bodyPr>
            <a:noAutofit/>
          </a:bodyPr>
          <a:lstStyle/>
          <a:p>
            <a:pPr algn="ctr"/>
            <a:r>
              <a:rPr lang="ar-EG" sz="5400" u="sng" dirty="0">
                <a:solidFill>
                  <a:srgbClr val="FF256E"/>
                </a:solidFill>
                <a:effectLst>
                  <a:outerShdw blurRad="38100" dist="38100" dir="2700000" algn="tl">
                    <a:srgbClr val="000000">
                      <a:alpha val="43137"/>
                    </a:srgbClr>
                  </a:outerShdw>
                </a:effectLst>
              </a:rPr>
              <a:t>أما المعية الخاصة</a:t>
            </a:r>
            <a:r>
              <a:rPr lang="ar-EG" sz="5400" u="sng" dirty="0" smtClean="0">
                <a:solidFill>
                  <a:srgbClr val="FF256E"/>
                </a:solidFill>
                <a:effectLst>
                  <a:outerShdw blurRad="38100" dist="38100" dir="2700000" algn="tl">
                    <a:srgbClr val="000000">
                      <a:alpha val="43137"/>
                    </a:srgbClr>
                  </a:outerShdw>
                </a:effectLst>
              </a:rPr>
              <a:t>:</a:t>
            </a:r>
            <a:br>
              <a:rPr lang="ar-EG" sz="5400" u="sng" dirty="0" smtClean="0">
                <a:solidFill>
                  <a:srgbClr val="FF256E"/>
                </a:solidFill>
                <a:effectLst>
                  <a:outerShdw blurRad="38100" dist="38100" dir="2700000" algn="tl">
                    <a:srgbClr val="000000">
                      <a:alpha val="43137"/>
                    </a:srgbClr>
                  </a:outerShdw>
                </a:effectLst>
              </a:rPr>
            </a:br>
            <a:r>
              <a:rPr lang="ar-EG" sz="2800" dirty="0" smtClean="0">
                <a:effectLst>
                  <a:outerShdw blurRad="38100" dist="38100" dir="2700000" algn="tl">
                    <a:srgbClr val="000000">
                      <a:alpha val="43137"/>
                    </a:srgbClr>
                  </a:outerShdw>
                </a:effectLst>
              </a:rPr>
              <a:t/>
            </a:r>
            <a:br>
              <a:rPr lang="ar-EG" sz="2800" dirty="0" smtClean="0">
                <a:effectLst>
                  <a:outerShdw blurRad="38100" dist="38100" dir="2700000" algn="tl">
                    <a:srgbClr val="000000">
                      <a:alpha val="43137"/>
                    </a:srgbClr>
                  </a:outerShdw>
                </a:effectLst>
              </a:rPr>
            </a:br>
            <a:r>
              <a:rPr lang="ar-EG" sz="5400" dirty="0" smtClean="0">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فهي خاصة </a:t>
            </a:r>
            <a:r>
              <a:rPr lang="ar-EG" sz="5400" dirty="0" smtClean="0">
                <a:solidFill>
                  <a:srgbClr val="963A7E"/>
                </a:solidFill>
                <a:effectLst>
                  <a:outerShdw blurRad="38100" dist="38100" dir="2700000" algn="tl">
                    <a:srgbClr val="000000">
                      <a:alpha val="43137"/>
                    </a:srgbClr>
                  </a:outerShdw>
                </a:effectLst>
              </a:rPr>
              <a:t>بالمؤمنين وبأولياء الله..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يقول الله على لسان رسوله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{لاَ </a:t>
            </a:r>
            <a:r>
              <a:rPr lang="ar-EG" sz="5400" dirty="0">
                <a:solidFill>
                  <a:srgbClr val="963A7E"/>
                </a:solidFill>
                <a:effectLst>
                  <a:outerShdw blurRad="38100" dist="38100" dir="2700000" algn="tl">
                    <a:srgbClr val="000000">
                      <a:alpha val="43137"/>
                    </a:srgbClr>
                  </a:outerShdw>
                </a:effectLst>
              </a:rPr>
              <a:t>تَحْزَنْ إِنَّ اللّهَ مَعَنَا} </a:t>
            </a:r>
            <a:r>
              <a:rPr lang="ar-EG" sz="3200" dirty="0">
                <a:solidFill>
                  <a:srgbClr val="963A7E"/>
                </a:solidFill>
                <a:effectLst>
                  <a:outerShdw blurRad="38100" dist="38100" dir="2700000" algn="tl">
                    <a:srgbClr val="000000">
                      <a:alpha val="43137"/>
                    </a:srgbClr>
                  </a:outerShdw>
                </a:effectLst>
              </a:rPr>
              <a:t>[سورة التوبة: آية 40</a:t>
            </a:r>
            <a:r>
              <a:rPr lang="ar-EG" sz="3200" dirty="0" smtClean="0">
                <a:solidFill>
                  <a:srgbClr val="963A7E"/>
                </a:solidFill>
                <a:effectLst>
                  <a:outerShdw blurRad="38100" dist="38100" dir="2700000" algn="tl">
                    <a:srgbClr val="000000">
                      <a:alpha val="43137"/>
                    </a:srgbClr>
                  </a:outerShdw>
                </a:effectLst>
              </a:rPr>
              <a:t>]</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ويقول سبحانه لنبياه حين خافا فرعون:</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a:t>
            </a:r>
            <a:r>
              <a:rPr lang="ar-EG" sz="5400" dirty="0">
                <a:solidFill>
                  <a:srgbClr val="963A7E"/>
                </a:solidFill>
                <a:effectLst>
                  <a:outerShdw blurRad="38100" dist="38100" dir="2700000" algn="tl">
                    <a:srgbClr val="000000">
                      <a:alpha val="43137"/>
                    </a:srgbClr>
                  </a:outerShdw>
                </a:effectLst>
              </a:rPr>
              <a:t>إِنَّنِي مَعَكُمَا أَسْمَعُ وَأَرَى</a:t>
            </a:r>
            <a:r>
              <a:rPr lang="ar-EG" sz="3200" dirty="0">
                <a:solidFill>
                  <a:srgbClr val="963A7E"/>
                </a:solidFill>
                <a:effectLst>
                  <a:outerShdw blurRad="38100" dist="38100" dir="2700000" algn="tl">
                    <a:srgbClr val="000000">
                      <a:alpha val="43137"/>
                    </a:srgbClr>
                  </a:outerShdw>
                </a:effectLst>
              </a:rPr>
              <a:t>} [سورة طه: آية 46</a:t>
            </a:r>
            <a:r>
              <a:rPr lang="ar-EG" sz="3200" dirty="0" smtClean="0">
                <a:solidFill>
                  <a:srgbClr val="963A7E"/>
                </a:solidFill>
                <a:effectLst>
                  <a:outerShdw blurRad="38100" dist="38100" dir="2700000" algn="tl">
                    <a:srgbClr val="000000">
                      <a:alpha val="43137"/>
                    </a:srgbClr>
                  </a:outerShdw>
                </a:effectLst>
              </a:rPr>
              <a:t>]</a:t>
            </a:r>
            <a:endParaRPr lang="ar-EG" sz="32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62879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5296" y="443754"/>
            <a:ext cx="10515600" cy="6521823"/>
          </a:xfrm>
        </p:spPr>
        <p:txBody>
          <a:bodyPr>
            <a:noAutofit/>
          </a:bodyPr>
          <a:lstStyle/>
          <a:p>
            <a:pPr algn="ctr"/>
            <a:r>
              <a:rPr lang="ar-EG" sz="6000" dirty="0">
                <a:solidFill>
                  <a:srgbClr val="FF256E"/>
                </a:solidFill>
                <a:effectLst>
                  <a:outerShdw blurRad="38100" dist="38100" dir="2700000" algn="tl">
                    <a:srgbClr val="000000">
                      <a:alpha val="43137"/>
                    </a:srgbClr>
                  </a:outerShdw>
                </a:effectLst>
              </a:rPr>
              <a:t>هذه خاصة بالمؤمن..</a:t>
            </a:r>
            <a:br>
              <a:rPr lang="ar-EG" sz="6000" dirty="0">
                <a:solidFill>
                  <a:srgbClr val="FF256E"/>
                </a:solidFill>
                <a:effectLst>
                  <a:outerShdw blurRad="38100" dist="38100" dir="2700000" algn="tl">
                    <a:srgbClr val="000000">
                      <a:alpha val="43137"/>
                    </a:srgbClr>
                  </a:outerShdw>
                </a:effectLst>
              </a:rPr>
            </a:br>
            <a:r>
              <a:rPr lang="ar-EG" sz="6000" dirty="0">
                <a:solidFill>
                  <a:srgbClr val="963A7E"/>
                </a:solidFill>
                <a:effectLst>
                  <a:outerShdw blurRad="38100" dist="38100" dir="2700000" algn="tl">
                    <a:srgbClr val="000000">
                      <a:alpha val="43137"/>
                    </a:srgbClr>
                  </a:outerShdw>
                </a:effectLst>
              </a:rPr>
              <a:t> وتأتي في سياق المدح والثناء </a:t>
            </a:r>
            <a:br>
              <a:rPr lang="ar-EG" sz="6000" dirty="0">
                <a:solidFill>
                  <a:srgbClr val="963A7E"/>
                </a:solidFill>
                <a:effectLst>
                  <a:outerShdw blurRad="38100" dist="38100" dir="2700000" algn="tl">
                    <a:srgbClr val="000000">
                      <a:alpha val="43137"/>
                    </a:srgbClr>
                  </a:outerShdw>
                </a:effectLst>
              </a:rPr>
            </a:br>
            <a:r>
              <a:rPr lang="ar-EG" sz="6000" dirty="0" smtClean="0">
                <a:solidFill>
                  <a:srgbClr val="FF256E"/>
                </a:solidFill>
                <a:effectLst>
                  <a:outerShdw blurRad="38100" dist="38100" dir="2700000" algn="tl">
                    <a:srgbClr val="000000">
                      <a:alpha val="43137"/>
                    </a:srgbClr>
                  </a:outerShdw>
                </a:effectLst>
              </a:rPr>
              <a:t>***</a:t>
            </a:r>
            <a:r>
              <a:rPr lang="ar-EG" sz="6000" dirty="0" smtClean="0">
                <a:effectLst>
                  <a:outerShdw blurRad="38100" dist="38100" dir="2700000" algn="tl">
                    <a:srgbClr val="000000">
                      <a:alpha val="43137"/>
                    </a:srgbClr>
                  </a:outerShdw>
                </a:effectLst>
              </a:rPr>
              <a:t/>
            </a:r>
            <a:br>
              <a:rPr lang="ar-EG" sz="6000" dirty="0" smtClean="0">
                <a:effectLst>
                  <a:outerShdw blurRad="38100" dist="38100" dir="2700000" algn="tl">
                    <a:srgbClr val="000000">
                      <a:alpha val="43137"/>
                    </a:srgbClr>
                  </a:outerShdw>
                </a:effectLst>
              </a:rPr>
            </a:br>
            <a:r>
              <a:rPr lang="ar-EG" sz="6000" dirty="0" smtClean="0">
                <a:solidFill>
                  <a:srgbClr val="963A7E"/>
                </a:solidFill>
                <a:effectLst>
                  <a:outerShdw blurRad="38100" dist="38100" dir="2700000" algn="tl">
                    <a:srgbClr val="000000">
                      <a:alpha val="43137"/>
                    </a:srgbClr>
                  </a:outerShdw>
                </a:effectLst>
              </a:rPr>
              <a:t>و </a:t>
            </a:r>
            <a:r>
              <a:rPr lang="ar-EG" sz="6000" dirty="0">
                <a:solidFill>
                  <a:srgbClr val="963A7E"/>
                </a:solidFill>
                <a:effectLst>
                  <a:outerShdw blurRad="38100" dist="38100" dir="2700000" algn="tl">
                    <a:srgbClr val="000000">
                      <a:alpha val="43137"/>
                    </a:srgbClr>
                  </a:outerShdw>
                </a:effectLst>
              </a:rPr>
              <a:t>هي معية النصرة والتأييد والرعاية والقرب من العباد ودفع الضرر </a:t>
            </a:r>
            <a:r>
              <a:rPr lang="ar-EG" sz="6000" dirty="0" smtClean="0">
                <a:solidFill>
                  <a:srgbClr val="963A7E"/>
                </a:solidFill>
                <a:effectLst>
                  <a:outerShdw blurRad="38100" dist="38100" dir="2700000" algn="tl">
                    <a:srgbClr val="000000">
                      <a:alpha val="43137"/>
                    </a:srgbClr>
                  </a:outerShdw>
                </a:effectLst>
              </a:rPr>
              <a:t>عنهم</a:t>
            </a:r>
            <a:endParaRPr lang="ar-EG" sz="60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3955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2532" y="2501153"/>
            <a:ext cx="10515600" cy="1990165"/>
          </a:xfrm>
        </p:spPr>
        <p:txBody>
          <a:bodyPr>
            <a:noAutofit/>
          </a:bodyPr>
          <a:lstStyle/>
          <a:p>
            <a:pPr algn="ctr"/>
            <a:r>
              <a:rPr lang="ar-EG" sz="6000" dirty="0" smtClean="0">
                <a:solidFill>
                  <a:srgbClr val="FF256E"/>
                </a:solidFill>
                <a:effectLst>
                  <a:outerShdw blurRad="38100" dist="38100" dir="2700000" algn="tl">
                    <a:srgbClr val="000000">
                      <a:alpha val="43137"/>
                    </a:srgbClr>
                  </a:outerShdw>
                </a:effectLst>
              </a:rPr>
              <a:t>قال ابن القيم فيها ..</a:t>
            </a:r>
            <a:r>
              <a:rPr lang="ar-EG" sz="6000" dirty="0">
                <a:solidFill>
                  <a:srgbClr val="FF256E"/>
                </a:solidFill>
                <a:effectLst>
                  <a:outerShdw blurRad="38100" dist="38100" dir="2700000" algn="tl">
                    <a:srgbClr val="000000">
                      <a:alpha val="43137"/>
                    </a:srgbClr>
                  </a:outerShdw>
                </a:effectLst>
              </a:rPr>
              <a:t/>
            </a:r>
            <a:br>
              <a:rPr lang="ar-EG" sz="6000" dirty="0">
                <a:solidFill>
                  <a:srgbClr val="FF256E"/>
                </a:solidFill>
                <a:effectLst>
                  <a:outerShdw blurRad="38100" dist="38100" dir="2700000" algn="tl">
                    <a:srgbClr val="000000">
                      <a:alpha val="43137"/>
                    </a:srgbClr>
                  </a:outerShdw>
                </a:effectLst>
              </a:rPr>
            </a:br>
            <a:r>
              <a:rPr lang="ar-EG" sz="6000" dirty="0" smtClean="0">
                <a:solidFill>
                  <a:srgbClr val="963A7E"/>
                </a:solidFill>
                <a:effectLst>
                  <a:outerShdw blurRad="38100" dist="38100" dir="2700000" algn="tl">
                    <a:srgbClr val="000000">
                      <a:alpha val="43137"/>
                    </a:srgbClr>
                  </a:outerShdw>
                </a:effectLst>
              </a:rPr>
              <a:t>« وهي </a:t>
            </a:r>
            <a:r>
              <a:rPr lang="ar-EG" sz="6000" dirty="0">
                <a:solidFill>
                  <a:srgbClr val="963A7E"/>
                </a:solidFill>
                <a:effectLst>
                  <a:outerShdw blurRad="38100" dist="38100" dir="2700000" algn="tl">
                    <a:srgbClr val="000000">
                      <a:alpha val="43137"/>
                    </a:srgbClr>
                  </a:outerShdw>
                </a:effectLst>
              </a:rPr>
              <a:t>معية </a:t>
            </a:r>
            <a:r>
              <a:rPr lang="ar-EG" sz="6000" dirty="0" smtClean="0">
                <a:solidFill>
                  <a:srgbClr val="963A7E"/>
                </a:solidFill>
                <a:effectLst>
                  <a:outerShdw blurRad="38100" dist="38100" dir="2700000" algn="tl">
                    <a:srgbClr val="000000">
                      <a:alpha val="43137"/>
                    </a:srgbClr>
                  </a:outerShdw>
                </a:effectLst>
              </a:rPr>
              <a:t>القرب »</a:t>
            </a:r>
            <a:r>
              <a:rPr lang="ar-EG" sz="6000" dirty="0" smtClean="0">
                <a:solidFill>
                  <a:srgbClr val="FF256E"/>
                </a:solidFill>
                <a:effectLst>
                  <a:outerShdw blurRad="38100" dist="38100" dir="2700000" algn="tl">
                    <a:srgbClr val="000000">
                      <a:alpha val="43137"/>
                    </a:srgbClr>
                  </a:outerShdw>
                </a:effectLst>
              </a:rPr>
              <a:t>                 </a:t>
            </a:r>
            <a:endParaRPr lang="ar-EG" sz="60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3926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2059" y="2312894"/>
            <a:ext cx="7454153" cy="2295805"/>
          </a:xfrm>
        </p:spPr>
        <p:txBody>
          <a:bodyPr>
            <a:normAutofit/>
          </a:bodyPr>
          <a:lstStyle/>
          <a:p>
            <a:pPr algn="ctr"/>
            <a:r>
              <a:rPr lang="ar-EG"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rPr>
              <a:t>صفات </a:t>
            </a:r>
            <a:r>
              <a:rPr lang="ar-EG" sz="7200" dirty="0" smtClean="0">
                <a:solidFill>
                  <a:srgbClr val="FF256E"/>
                </a:solidFill>
                <a:effectLst>
                  <a:outerShdw blurRad="38100" dist="38100" dir="2700000" algn="tl">
                    <a:srgbClr val="000000">
                      <a:alpha val="43137"/>
                    </a:srgbClr>
                  </a:outerShdw>
                </a:effectLst>
              </a:rPr>
              <a:t>أهل معية الله</a:t>
            </a:r>
            <a:br>
              <a:rPr lang="ar-EG" sz="7200" dirty="0" smtClean="0">
                <a:solidFill>
                  <a:srgbClr val="FF256E"/>
                </a:solidFill>
                <a:effectLst>
                  <a:outerShdw blurRad="38100" dist="38100" dir="2700000" algn="tl">
                    <a:srgbClr val="000000">
                      <a:alpha val="43137"/>
                    </a:srgbClr>
                  </a:outerShdw>
                </a:effectLst>
              </a:rPr>
            </a:br>
            <a:r>
              <a:rPr lang="ar-EG" sz="7200" dirty="0" smtClean="0">
                <a:solidFill>
                  <a:srgbClr val="FF256E"/>
                </a:solidFill>
                <a:effectLst>
                  <a:outerShdw blurRad="38100" dist="38100" dir="2700000" algn="tl">
                    <a:srgbClr val="000000">
                      <a:alpha val="43137"/>
                    </a:srgbClr>
                  </a:outerShdw>
                </a:effectLst>
              </a:rPr>
              <a:t> الخاصة </a:t>
            </a:r>
            <a:r>
              <a:rPr lang="ar-EG" sz="7200" dirty="0" smtClean="0">
                <a:solidFill>
                  <a:srgbClr val="FF256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a:t>
            </a:r>
            <a:endParaRPr lang="ar-EG" sz="72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500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7682" y="1089210"/>
            <a:ext cx="9780494" cy="5497792"/>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أولا: إقامة شرع الله عز وجل..</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
            </a:r>
            <a:br>
              <a:rPr lang="ar-EG" sz="3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أولى </a:t>
            </a:r>
            <a:r>
              <a:rPr lang="ar-EG" sz="5400" dirty="0">
                <a:solidFill>
                  <a:srgbClr val="963A7E"/>
                </a:solidFill>
                <a:effectLst>
                  <a:outerShdw blurRad="38100" dist="38100" dir="2700000" algn="tl">
                    <a:srgbClr val="000000">
                      <a:alpha val="43137"/>
                    </a:srgbClr>
                  </a:outerShdw>
                </a:effectLst>
              </a:rPr>
              <a:t>الأسباب الربانية للحصول </a:t>
            </a:r>
            <a:r>
              <a:rPr lang="ar-EG" sz="5400" dirty="0" smtClean="0">
                <a:solidFill>
                  <a:srgbClr val="963A7E"/>
                </a:solidFill>
                <a:effectLst>
                  <a:outerShdw blurRad="38100" dist="38100" dir="2700000" algn="tl">
                    <a:srgbClr val="000000">
                      <a:alpha val="43137"/>
                    </a:srgbClr>
                  </a:outerShdw>
                </a:effectLst>
              </a:rPr>
              <a:t>على</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المعية الخاصة يقصها ربنا القدير في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القرآن </a:t>
            </a:r>
            <a:r>
              <a:rPr lang="ar-EG" sz="5400" dirty="0">
                <a:solidFill>
                  <a:srgbClr val="963A7E"/>
                </a:solidFill>
                <a:effectLst>
                  <a:outerShdw blurRad="38100" dist="38100" dir="2700000" algn="tl">
                    <a:srgbClr val="000000">
                      <a:alpha val="43137"/>
                    </a:srgbClr>
                  </a:outerShdw>
                </a:effectLst>
              </a:rPr>
              <a:t>الكريم عن بني </a:t>
            </a:r>
            <a:r>
              <a:rPr lang="ar-EG" sz="5400" dirty="0" smtClean="0">
                <a:solidFill>
                  <a:srgbClr val="963A7E"/>
                </a:solidFill>
                <a:effectLst>
                  <a:outerShdw blurRad="38100" dist="38100" dir="2700000" algn="tl">
                    <a:srgbClr val="000000">
                      <a:alpha val="43137"/>
                    </a:srgbClr>
                  </a:outerShdw>
                </a:effectLst>
              </a:rPr>
              <a:t>إسرائيل..</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5097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59" y="645456"/>
            <a:ext cx="9780494" cy="5957049"/>
          </a:xfrm>
        </p:spPr>
        <p:txBody>
          <a:bodyPr>
            <a:normAutofit/>
          </a:bodyPr>
          <a:lstStyle/>
          <a:p>
            <a:r>
              <a:rPr lang="ar-EG" sz="5400" dirty="0">
                <a:solidFill>
                  <a:srgbClr val="FF256E"/>
                </a:solidFill>
                <a:effectLst>
                  <a:outerShdw blurRad="38100" dist="38100" dir="2700000" algn="tl">
                    <a:srgbClr val="000000">
                      <a:alpha val="43137"/>
                    </a:srgbClr>
                  </a:outerShdw>
                </a:effectLst>
              </a:rPr>
              <a:t>قال تعالى:</a:t>
            </a:r>
            <a:r>
              <a:rPr lang="ar-EG" sz="5400" dirty="0">
                <a:solidFill>
                  <a:srgbClr val="963A7E"/>
                </a:solidFill>
                <a:effectLst>
                  <a:outerShdw blurRad="38100" dist="38100" dir="2700000" algn="tl">
                    <a:srgbClr val="000000">
                      <a:alpha val="43137"/>
                    </a:srgbClr>
                  </a:outerShdw>
                </a:effectLst>
              </a:rPr>
              <a:t/>
            </a:r>
            <a:br>
              <a:rPr lang="ar-EG" sz="5400" dirty="0">
                <a:solidFill>
                  <a:srgbClr val="963A7E"/>
                </a:solidFill>
                <a:effectLst>
                  <a:outerShdw blurRad="38100" dist="38100" dir="2700000" algn="tl">
                    <a:srgbClr val="000000">
                      <a:alpha val="43137"/>
                    </a:srgbClr>
                  </a:outerShdw>
                </a:effectLst>
              </a:rPr>
            </a:br>
            <a:r>
              <a:rPr lang="en-US" sz="5400" dirty="0">
                <a:solidFill>
                  <a:srgbClr val="963A7E"/>
                </a:solidFill>
                <a:effectLst>
                  <a:outerShdw blurRad="38100" dist="38100" dir="2700000" algn="tl">
                    <a:srgbClr val="000000">
                      <a:alpha val="43137"/>
                    </a:srgbClr>
                  </a:outerShdw>
                </a:effectLst>
              </a:rPr>
              <a:t>}</a:t>
            </a:r>
            <a:r>
              <a:rPr lang="ar-EG" sz="5400" dirty="0">
                <a:solidFill>
                  <a:srgbClr val="963A7E"/>
                </a:solidFill>
                <a:effectLst>
                  <a:outerShdw blurRad="38100" dist="38100" dir="2700000" algn="tl">
                    <a:srgbClr val="000000">
                      <a:alpha val="43137"/>
                    </a:srgbClr>
                  </a:outerShdw>
                </a:effectLst>
              </a:rPr>
              <a:t> وَلَقَدْ أَخَذَ اللَّهُ مِيثَاقَ بَنِي </a:t>
            </a:r>
            <a:r>
              <a:rPr lang="ar-EG" sz="5400" dirty="0" smtClean="0">
                <a:solidFill>
                  <a:srgbClr val="963A7E"/>
                </a:solidFill>
                <a:effectLst>
                  <a:outerShdw blurRad="38100" dist="38100" dir="2700000" algn="tl">
                    <a:srgbClr val="000000">
                      <a:alpha val="43137"/>
                    </a:srgbClr>
                  </a:outerShdw>
                </a:effectLst>
              </a:rPr>
              <a:t>إِسْرَائِيلَ</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وَبَعَثْنَا مِنْهُمْ </a:t>
            </a:r>
            <a:r>
              <a:rPr lang="ar-EG" sz="5400" dirty="0">
                <a:solidFill>
                  <a:srgbClr val="963A7E"/>
                </a:solidFill>
                <a:effectLst>
                  <a:outerShdw blurRad="38100" dist="38100" dir="2700000" algn="tl">
                    <a:srgbClr val="000000">
                      <a:alpha val="43137"/>
                    </a:srgbClr>
                  </a:outerShdw>
                </a:effectLst>
              </a:rPr>
              <a:t>اثْنَيْ عَشَرَ نَقِيباً وَقَالَ </a:t>
            </a:r>
            <a:r>
              <a:rPr lang="ar-EG" sz="5400" dirty="0" smtClean="0">
                <a:solidFill>
                  <a:srgbClr val="963A7E"/>
                </a:solidFill>
                <a:effectLst>
                  <a:outerShdw blurRad="38100" dist="38100" dir="2700000" algn="tl">
                    <a:srgbClr val="000000">
                      <a:alpha val="43137"/>
                    </a:srgbClr>
                  </a:outerShdw>
                </a:effectLst>
              </a:rPr>
              <a:t>اللَّهُ</a:t>
            </a:r>
            <a:br>
              <a:rPr lang="ar-EG" sz="5400" dirty="0" smtClean="0">
                <a:solidFill>
                  <a:srgbClr val="963A7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
            </a:r>
            <a:br>
              <a:rPr lang="ar-EG" sz="3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 </a:t>
            </a:r>
            <a:r>
              <a:rPr lang="ar-EG" sz="5400" dirty="0" smtClean="0">
                <a:solidFill>
                  <a:srgbClr val="FF256E"/>
                </a:solidFill>
                <a:effectLst>
                  <a:outerShdw blurRad="38100" dist="38100" dir="2700000" algn="tl">
                    <a:srgbClr val="000000">
                      <a:alpha val="43137"/>
                    </a:srgbClr>
                  </a:outerShdw>
                </a:effectLst>
              </a:rPr>
              <a:t>إِنِّي </a:t>
            </a:r>
            <a:r>
              <a:rPr lang="ar-EG" sz="5400" dirty="0">
                <a:solidFill>
                  <a:srgbClr val="FF256E"/>
                </a:solidFill>
                <a:effectLst>
                  <a:outerShdw blurRad="38100" dist="38100" dir="2700000" algn="tl">
                    <a:srgbClr val="000000">
                      <a:alpha val="43137"/>
                    </a:srgbClr>
                  </a:outerShdw>
                </a:effectLst>
              </a:rPr>
              <a:t>مَعَكُمْ </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3600" dirty="0" smtClean="0">
                <a:solidFill>
                  <a:srgbClr val="963A7E"/>
                </a:solidFill>
                <a:effectLst>
                  <a:outerShdw blurRad="38100" dist="38100" dir="2700000" algn="tl">
                    <a:srgbClr val="000000">
                      <a:alpha val="43137"/>
                    </a:srgbClr>
                  </a:outerShdw>
                </a:effectLst>
              </a:rPr>
              <a:t/>
            </a:r>
            <a:br>
              <a:rPr lang="ar-EG" sz="36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لَئِنْ </a:t>
            </a:r>
            <a:r>
              <a:rPr lang="ar-EG" sz="5400" dirty="0">
                <a:solidFill>
                  <a:srgbClr val="963A7E"/>
                </a:solidFill>
                <a:effectLst>
                  <a:outerShdw blurRad="38100" dist="38100" dir="2700000" algn="tl">
                    <a:srgbClr val="000000">
                      <a:alpha val="43137"/>
                    </a:srgbClr>
                  </a:outerShdw>
                </a:effectLst>
              </a:rPr>
              <a:t>أَقَمْتُمْ الصَّلاةَ وَآتَيْتُمْ الزَّكَاةَ وَآمَنْتُمْ بِرُسُلِي وَعَزَّرْتُمُوهُمْ وَأَقْرَضْتُمْ اللَّهَ قَرْضاً حَسَناً</a:t>
            </a:r>
            <a:r>
              <a:rPr lang="en-US" sz="5400" dirty="0">
                <a:solidFill>
                  <a:srgbClr val="963A7E"/>
                </a:solidFill>
                <a:effectLst>
                  <a:outerShdw blurRad="38100" dist="38100" dir="2700000" algn="tl">
                    <a:srgbClr val="000000">
                      <a:alpha val="43137"/>
                    </a:srgbClr>
                  </a:outerShdw>
                </a:effectLst>
              </a:rPr>
              <a:t>{ </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8435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412" y="2910454"/>
            <a:ext cx="10515600" cy="1325563"/>
          </a:xfrm>
        </p:spPr>
        <p:txBody>
          <a:bodyPr>
            <a:normAutofit/>
          </a:bodyPr>
          <a:lstStyle/>
          <a:p>
            <a:r>
              <a:rPr lang="ar-EG" sz="8000" dirty="0">
                <a:solidFill>
                  <a:srgbClr val="963A7E"/>
                </a:solidFill>
                <a:latin typeface="Arabic Typesetting" panose="03020402040406030203" pitchFamily="66" charset="-78"/>
                <a:cs typeface="Arabic Typesetting" panose="03020402040406030203" pitchFamily="66" charset="-78"/>
              </a:rPr>
              <a:t>۞</a:t>
            </a:r>
            <a:r>
              <a:rPr lang="ar-EG" sz="8000" dirty="0" smtClean="0">
                <a:solidFill>
                  <a:srgbClr val="963A7E"/>
                </a:solidFill>
                <a:effectLst>
                  <a:outerShdw blurRad="38100" dist="38100" dir="2700000" algn="tl">
                    <a:srgbClr val="000000">
                      <a:alpha val="43137"/>
                    </a:srgbClr>
                  </a:outerShdw>
                </a:effectLst>
                <a:latin typeface="Arabic Typesetting" panose="03020402040406030203" pitchFamily="66" charset="-78"/>
                <a:cs typeface="Arabic Typesetting" panose="03020402040406030203" pitchFamily="66" charset="-78"/>
              </a:rPr>
              <a:t> </a:t>
            </a:r>
            <a:r>
              <a:rPr lang="ar-EG" sz="8000" dirty="0" smtClean="0">
                <a:solidFill>
                  <a:srgbClr val="963A7E"/>
                </a:solidFill>
                <a:effectLst>
                  <a:outerShdw blurRad="38100" dist="38100" dir="2700000" algn="tl">
                    <a:srgbClr val="000000">
                      <a:alpha val="43137"/>
                    </a:srgbClr>
                  </a:outerShdw>
                </a:effectLst>
              </a:rPr>
              <a:t>إِنَّ </a:t>
            </a:r>
            <a:r>
              <a:rPr lang="ar-EG" sz="8000" dirty="0">
                <a:solidFill>
                  <a:srgbClr val="963A7E"/>
                </a:solidFill>
                <a:effectLst>
                  <a:outerShdw blurRad="38100" dist="38100" dir="2700000" algn="tl">
                    <a:srgbClr val="000000">
                      <a:alpha val="43137"/>
                    </a:srgbClr>
                  </a:outerShdw>
                </a:effectLst>
              </a:rPr>
              <a:t>مَعِيَ رَبِّي </a:t>
            </a:r>
            <a:r>
              <a:rPr lang="ar-EG" sz="8000" dirty="0">
                <a:solidFill>
                  <a:srgbClr val="963A7E"/>
                </a:solidFill>
                <a:latin typeface="Arabic Typesetting" panose="03020402040406030203" pitchFamily="66" charset="-78"/>
                <a:cs typeface="Arabic Typesetting" panose="03020402040406030203" pitchFamily="66" charset="-78"/>
              </a:rPr>
              <a:t>۞</a:t>
            </a:r>
            <a:endParaRPr lang="ar-EG" sz="80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4214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4577" y="134472"/>
            <a:ext cx="9780494" cy="6844552"/>
          </a:xfrm>
        </p:spPr>
        <p:txBody>
          <a:bodyPr>
            <a:normAutofit/>
          </a:bodyPr>
          <a:lstStyle/>
          <a:p>
            <a:pPr algn="ctr"/>
            <a:r>
              <a:rPr lang="ar-EG" sz="5400" dirty="0">
                <a:solidFill>
                  <a:srgbClr val="FF256E"/>
                </a:solidFill>
                <a:effectLst>
                  <a:outerShdw blurRad="38100" dist="38100" dir="2700000" algn="tl">
                    <a:srgbClr val="000000">
                      <a:alpha val="43137"/>
                    </a:srgbClr>
                  </a:outerShdw>
                </a:effectLst>
              </a:rPr>
              <a:t>وعدهم المولى </a:t>
            </a:r>
            <a:r>
              <a:rPr lang="ar-EG" sz="5400" dirty="0" smtClean="0">
                <a:solidFill>
                  <a:srgbClr val="FF256E"/>
                </a:solidFill>
                <a:effectLst>
                  <a:outerShdw blurRad="38100" dist="38100" dir="2700000" algn="tl">
                    <a:srgbClr val="000000">
                      <a:alpha val="43137"/>
                    </a:srgbClr>
                  </a:outerShdw>
                </a:effectLst>
              </a:rPr>
              <a:t>بمعيتة</a:t>
            </a:r>
            <a:br>
              <a:rPr lang="ar-EG" sz="5400" dirty="0" smtClean="0">
                <a:solidFill>
                  <a:srgbClr val="FF256E"/>
                </a:solidFill>
                <a:effectLst>
                  <a:outerShdw blurRad="38100" dist="38100" dir="2700000" algn="tl">
                    <a:srgbClr val="000000">
                      <a:alpha val="43137"/>
                    </a:srgbClr>
                  </a:outerShdw>
                </a:effectLst>
              </a:rPr>
            </a:br>
            <a:r>
              <a:rPr lang="ar-EG" sz="2200" dirty="0" smtClean="0">
                <a:solidFill>
                  <a:srgbClr val="963A7E"/>
                </a:solidFill>
                <a:effectLst>
                  <a:outerShdw blurRad="38100" dist="38100" dir="2700000" algn="tl">
                    <a:srgbClr val="000000">
                      <a:alpha val="43137"/>
                    </a:srgbClr>
                  </a:outerShdw>
                </a:effectLst>
              </a:rPr>
              <a:t/>
            </a:r>
            <a:br>
              <a:rPr lang="ar-EG" sz="2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وَقَالَ اللَّهُ إِنِّي مَعَكُمْ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ولكن علقها سبحانه على </a:t>
            </a:r>
            <a:r>
              <a:rPr lang="ar-EG" sz="5400" dirty="0" smtClean="0">
                <a:solidFill>
                  <a:srgbClr val="FF256E"/>
                </a:solidFill>
                <a:effectLst>
                  <a:outerShdw blurRad="38100" dist="38100" dir="2700000" algn="tl">
                    <a:srgbClr val="000000">
                      <a:alpha val="43137"/>
                    </a:srgbClr>
                  </a:outerShdw>
                </a:effectLst>
              </a:rPr>
              <a:t>شرط</a:t>
            </a:r>
            <a:br>
              <a:rPr lang="ar-EG" sz="5400" dirty="0" smtClean="0">
                <a:solidFill>
                  <a:srgbClr val="FF256E"/>
                </a:solidFill>
                <a:effectLst>
                  <a:outerShdw blurRad="38100" dist="38100" dir="2700000" algn="tl">
                    <a:srgbClr val="000000">
                      <a:alpha val="43137"/>
                    </a:srgbClr>
                  </a:outerShdw>
                </a:effectLst>
              </a:rPr>
            </a:br>
            <a:r>
              <a:rPr lang="ar-EG" sz="2200" dirty="0" smtClean="0">
                <a:solidFill>
                  <a:srgbClr val="963A7E"/>
                </a:solidFill>
                <a:effectLst>
                  <a:outerShdw blurRad="38100" dist="38100" dir="2700000" algn="tl">
                    <a:srgbClr val="000000">
                      <a:alpha val="43137"/>
                    </a:srgbClr>
                  </a:outerShdw>
                </a:effectLst>
              </a:rPr>
              <a:t/>
            </a:r>
            <a:br>
              <a:rPr lang="ar-EG" sz="2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لَئِنْ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2000" dirty="0" smtClean="0">
                <a:solidFill>
                  <a:srgbClr val="963A7E"/>
                </a:solidFill>
                <a:effectLst>
                  <a:outerShdw blurRad="38100" dist="38100" dir="2700000" algn="tl">
                    <a:srgbClr val="000000">
                      <a:alpha val="43137"/>
                    </a:srgbClr>
                  </a:outerShdw>
                </a:effectLst>
              </a:rPr>
              <a:t/>
            </a:r>
            <a:br>
              <a:rPr lang="ar-EG" sz="20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إن </a:t>
            </a:r>
            <a:r>
              <a:rPr lang="ar-EG" sz="5400" dirty="0">
                <a:solidFill>
                  <a:srgbClr val="FF256E"/>
                </a:solidFill>
                <a:effectLst>
                  <a:outerShdw blurRad="38100" dist="38100" dir="2700000" algn="tl">
                    <a:srgbClr val="000000">
                      <a:alpha val="43137"/>
                    </a:srgbClr>
                  </a:outerShdw>
                </a:effectLst>
              </a:rPr>
              <a:t>تحقق تحققت لهم المعية وإلا </a:t>
            </a:r>
            <a:r>
              <a:rPr lang="ar-EG" sz="5400" dirty="0" smtClean="0">
                <a:solidFill>
                  <a:srgbClr val="FF256E"/>
                </a:solidFill>
                <a:effectLst>
                  <a:outerShdw blurRad="38100" dist="38100" dir="2700000" algn="tl">
                    <a:srgbClr val="000000">
                      <a:alpha val="43137"/>
                    </a:srgbClr>
                  </a:outerShdw>
                </a:effectLst>
              </a:rPr>
              <a:t>فلا..</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7962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059" y="134472"/>
            <a:ext cx="9780494" cy="6844552"/>
          </a:xfrm>
        </p:spPr>
        <p:txBody>
          <a:bodyPr>
            <a:normAutofit/>
          </a:bodyPr>
          <a:lstStyle/>
          <a:p>
            <a:pPr algn="ctr"/>
            <a:r>
              <a:rPr lang="ar-EG" sz="5400" dirty="0" smtClean="0">
                <a:solidFill>
                  <a:srgbClr val="FF256E"/>
                </a:solidFill>
                <a:effectLst>
                  <a:outerShdw blurRad="38100" dist="38100" dir="2700000" algn="tl">
                    <a:srgbClr val="000000">
                      <a:alpha val="43137"/>
                    </a:srgbClr>
                  </a:outerShdw>
                </a:effectLst>
              </a:rPr>
              <a:t>لخصها </a:t>
            </a:r>
            <a:r>
              <a:rPr lang="ar-EG" sz="5400" dirty="0">
                <a:solidFill>
                  <a:srgbClr val="FF256E"/>
                </a:solidFill>
                <a:effectLst>
                  <a:outerShdw blurRad="38100" dist="38100" dir="2700000" algn="tl">
                    <a:srgbClr val="000000">
                      <a:alpha val="43137"/>
                    </a:srgbClr>
                  </a:outerShdw>
                </a:effectLst>
              </a:rPr>
              <a:t>المولى هنا في أربع </a:t>
            </a:r>
            <a:r>
              <a:rPr lang="ar-EG" sz="5400" dirty="0" smtClean="0">
                <a:solidFill>
                  <a:srgbClr val="FF256E"/>
                </a:solidFill>
                <a:effectLst>
                  <a:outerShdw blurRad="38100" dist="38100" dir="2700000" algn="tl">
                    <a:srgbClr val="000000">
                      <a:alpha val="43137"/>
                    </a:srgbClr>
                  </a:outerShdw>
                </a:effectLst>
              </a:rPr>
              <a:t>:</a:t>
            </a:r>
            <a:br>
              <a:rPr lang="ar-EG" sz="5400" dirty="0" smtClean="0">
                <a:solidFill>
                  <a:srgbClr val="FF256E"/>
                </a:solidFill>
                <a:effectLst>
                  <a:outerShdw blurRad="38100" dist="38100" dir="2700000" algn="tl">
                    <a:srgbClr val="000000">
                      <a:alpha val="43137"/>
                    </a:srgbClr>
                  </a:outerShdw>
                </a:effectLst>
              </a:rPr>
            </a:br>
            <a:r>
              <a:rPr lang="ar-EG" sz="2400" dirty="0" smtClean="0">
                <a:effectLst>
                  <a:outerShdw blurRad="38100" dist="38100" dir="2700000" algn="tl">
                    <a:srgbClr val="000000">
                      <a:alpha val="43137"/>
                    </a:srgbClr>
                  </a:outerShdw>
                </a:effectLst>
              </a:rPr>
              <a:t/>
            </a:r>
            <a:br>
              <a:rPr lang="ar-EG" sz="2400" dirty="0" smtClean="0">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أَقَمْتُمْ الصَّلاةَ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وَآتَيْتُمْ الزَّكَاةَ )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وَآمَنْتُمْ بِرُسُلِي وَعَزَّرْتُمُوهُمْ </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 وَأَقْرَضْتُمْ اللَّهَ قَرْضاً حَسَناً ) .</a:t>
            </a:r>
          </a:p>
        </p:txBody>
      </p:sp>
    </p:spTree>
    <p:extLst>
      <p:ext uri="{BB962C8B-B14F-4D97-AF65-F5344CB8AC3E}">
        <p14:creationId xmlns:p14="http://schemas.microsoft.com/office/powerpoint/2010/main" val="259705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0212" y="726140"/>
            <a:ext cx="10515600" cy="5497792"/>
          </a:xfrm>
        </p:spPr>
        <p:txBody>
          <a:bodyPr>
            <a:normAutofit fontScale="90000"/>
          </a:bodyPr>
          <a:lstStyle/>
          <a:p>
            <a:r>
              <a:rPr lang="ar-EG" sz="5400" dirty="0" smtClean="0">
                <a:solidFill>
                  <a:srgbClr val="FF256E"/>
                </a:solidFill>
                <a:effectLst>
                  <a:outerShdw blurRad="38100" dist="38100" dir="2700000" algn="tl">
                    <a:srgbClr val="000000">
                      <a:alpha val="43137"/>
                    </a:srgbClr>
                  </a:outerShdw>
                </a:effectLst>
              </a:rPr>
              <a:t>قال السعدي رحمه الله تعالى:</a:t>
            </a:r>
            <a:r>
              <a:rPr lang="ar-EG" sz="5400" dirty="0" smtClean="0">
                <a:effectLst>
                  <a:outerShdw blurRad="38100" dist="38100" dir="2700000" algn="tl">
                    <a:srgbClr val="000000">
                      <a:alpha val="43137"/>
                    </a:srgbClr>
                  </a:outerShdw>
                </a:effectLst>
              </a:rPr>
              <a:t/>
            </a:r>
            <a:br>
              <a:rPr lang="ar-EG" sz="5400" dirty="0" smtClean="0">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ومن </a:t>
            </a:r>
            <a:r>
              <a:rPr lang="ar-EG" sz="5400" dirty="0">
                <a:solidFill>
                  <a:srgbClr val="963A7E"/>
                </a:solidFill>
                <a:effectLst>
                  <a:outerShdw blurRad="38100" dist="38100" dir="2700000" algn="tl">
                    <a:srgbClr val="000000">
                      <a:alpha val="43137"/>
                    </a:srgbClr>
                  </a:outerShdw>
                </a:effectLst>
              </a:rPr>
              <a:t>كان اللّه معه فهو المنصور وإن </a:t>
            </a:r>
            <a:r>
              <a:rPr lang="ar-EG" sz="5400" dirty="0" smtClean="0">
                <a:solidFill>
                  <a:srgbClr val="963A7E"/>
                </a:solidFill>
                <a:effectLst>
                  <a:outerShdw blurRad="38100" dist="38100" dir="2700000" algn="tl">
                    <a:srgbClr val="000000">
                      <a:alpha val="43137"/>
                    </a:srgbClr>
                  </a:outerShdw>
                </a:effectLst>
              </a:rPr>
              <a:t>كان</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ضعيفا </a:t>
            </a:r>
            <a:r>
              <a:rPr lang="ar-EG" sz="5400" dirty="0">
                <a:solidFill>
                  <a:srgbClr val="963A7E"/>
                </a:solidFill>
                <a:effectLst>
                  <a:outerShdw blurRad="38100" dist="38100" dir="2700000" algn="tl">
                    <a:srgbClr val="000000">
                      <a:alpha val="43137"/>
                    </a:srgbClr>
                  </a:outerShdw>
                </a:effectLst>
              </a:rPr>
              <a:t>قليلا عدده، وهذه المعية التي أخبر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اللّه </a:t>
            </a:r>
            <a:r>
              <a:rPr lang="ar-EG" sz="5400" dirty="0">
                <a:solidFill>
                  <a:srgbClr val="963A7E"/>
                </a:solidFill>
                <a:effectLst>
                  <a:outerShdw blurRad="38100" dist="38100" dir="2700000" algn="tl">
                    <a:srgbClr val="000000">
                      <a:alpha val="43137"/>
                    </a:srgbClr>
                  </a:outerShdw>
                </a:effectLst>
              </a:rPr>
              <a:t>أنه يؤيد بها المؤمنين، تكون بحسب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ما </a:t>
            </a:r>
            <a:r>
              <a:rPr lang="ar-EG" sz="5400" dirty="0">
                <a:solidFill>
                  <a:srgbClr val="963A7E"/>
                </a:solidFill>
                <a:effectLst>
                  <a:outerShdw blurRad="38100" dist="38100" dir="2700000" algn="tl">
                    <a:srgbClr val="000000">
                      <a:alpha val="43137"/>
                    </a:srgbClr>
                  </a:outerShdw>
                </a:effectLst>
              </a:rPr>
              <a:t>قاموا به من أعمال الإيمان</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فإذا أديل العدو على المؤمنين في بعض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الأوقات</a:t>
            </a:r>
            <a:r>
              <a:rPr lang="ar-EG" sz="5400" dirty="0">
                <a:solidFill>
                  <a:srgbClr val="963A7E"/>
                </a:solidFill>
                <a:effectLst>
                  <a:outerShdw blurRad="38100" dist="38100" dir="2700000" algn="tl">
                    <a:srgbClr val="000000">
                      <a:alpha val="43137"/>
                    </a:srgbClr>
                  </a:outerShdw>
                </a:effectLst>
              </a:rPr>
              <a:t>، فليس ذلك إلا تفريطا من المؤمنين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وعدم </a:t>
            </a:r>
            <a:r>
              <a:rPr lang="ar-EG" sz="5400" dirty="0">
                <a:solidFill>
                  <a:srgbClr val="963A7E"/>
                </a:solidFill>
                <a:effectLst>
                  <a:outerShdw blurRad="38100" dist="38100" dir="2700000" algn="tl">
                    <a:srgbClr val="000000">
                      <a:alpha val="43137"/>
                    </a:srgbClr>
                  </a:outerShdw>
                </a:effectLst>
              </a:rPr>
              <a:t>قيام بواجب الإيمان </a:t>
            </a:r>
            <a:r>
              <a:rPr lang="ar-EG" sz="5400" dirty="0" smtClean="0">
                <a:solidFill>
                  <a:srgbClr val="963A7E"/>
                </a:solidFill>
                <a:effectLst>
                  <a:outerShdw blurRad="38100" dist="38100" dir="2700000" algn="tl">
                    <a:srgbClr val="000000">
                      <a:alpha val="43137"/>
                    </a:srgbClr>
                  </a:outerShdw>
                </a:effectLst>
              </a:rPr>
              <a:t>ومقتضاه</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854620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0212" y="726140"/>
            <a:ext cx="10515600" cy="5497792"/>
          </a:xfrm>
        </p:spPr>
        <p:txBody>
          <a:bodyPr>
            <a:normAutofit/>
          </a:bodyPr>
          <a:lstStyle/>
          <a:p>
            <a:r>
              <a:rPr lang="ar-EG" sz="5400" dirty="0" smtClean="0">
                <a:solidFill>
                  <a:srgbClr val="963A7E"/>
                </a:solidFill>
                <a:effectLst>
                  <a:outerShdw blurRad="38100" dist="38100" dir="2700000" algn="tl">
                    <a:srgbClr val="000000">
                      <a:alpha val="43137"/>
                    </a:srgbClr>
                  </a:outerShdw>
                </a:effectLst>
              </a:rPr>
              <a:t>وإلا </a:t>
            </a:r>
            <a:r>
              <a:rPr lang="ar-EG" sz="5400" dirty="0">
                <a:solidFill>
                  <a:srgbClr val="963A7E"/>
                </a:solidFill>
                <a:effectLst>
                  <a:outerShdw blurRad="38100" dist="38100" dir="2700000" algn="tl">
                    <a:srgbClr val="000000">
                      <a:alpha val="43137"/>
                    </a:srgbClr>
                  </a:outerShdw>
                </a:effectLst>
              </a:rPr>
              <a:t>فلو </a:t>
            </a:r>
            <a:r>
              <a:rPr lang="ar-EG" sz="5400" dirty="0" smtClean="0">
                <a:solidFill>
                  <a:srgbClr val="963A7E"/>
                </a:solidFill>
                <a:effectLst>
                  <a:outerShdw blurRad="38100" dist="38100" dir="2700000" algn="tl">
                    <a:srgbClr val="000000">
                      <a:alpha val="43137"/>
                    </a:srgbClr>
                  </a:outerShdw>
                </a:effectLst>
              </a:rPr>
              <a:t>قاموا </a:t>
            </a:r>
            <a:r>
              <a:rPr lang="ar-EG" sz="5400" dirty="0">
                <a:solidFill>
                  <a:srgbClr val="963A7E"/>
                </a:solidFill>
                <a:effectLst>
                  <a:outerShdw blurRad="38100" dist="38100" dir="2700000" algn="tl">
                    <a:srgbClr val="000000">
                      <a:alpha val="43137"/>
                    </a:srgbClr>
                  </a:outerShdw>
                </a:effectLst>
              </a:rPr>
              <a:t>بما أمر اللّه به من </a:t>
            </a:r>
            <a:r>
              <a:rPr lang="ar-EG" sz="5400" dirty="0" smtClean="0">
                <a:solidFill>
                  <a:srgbClr val="963A7E"/>
                </a:solidFill>
                <a:effectLst>
                  <a:outerShdw blurRad="38100" dist="38100" dir="2700000" algn="tl">
                    <a:srgbClr val="000000">
                      <a:alpha val="43137"/>
                    </a:srgbClr>
                  </a:outerShdw>
                </a:effectLst>
              </a:rPr>
              <a:t>كل</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وجه، لما انهزم </a:t>
            </a:r>
            <a:r>
              <a:rPr lang="ar-EG" sz="5400" dirty="0" smtClean="0">
                <a:solidFill>
                  <a:srgbClr val="963A7E"/>
                </a:solidFill>
                <a:effectLst>
                  <a:outerShdw blurRad="38100" dist="38100" dir="2700000" algn="tl">
                    <a:srgbClr val="000000">
                      <a:alpha val="43137"/>
                    </a:srgbClr>
                  </a:outerShdw>
                </a:effectLst>
              </a:rPr>
              <a:t>لهم </a:t>
            </a:r>
            <a:r>
              <a:rPr lang="ar-EG" sz="5400" dirty="0">
                <a:solidFill>
                  <a:srgbClr val="963A7E"/>
                </a:solidFill>
                <a:effectLst>
                  <a:outerShdw blurRad="38100" dist="38100" dir="2700000" algn="tl">
                    <a:srgbClr val="000000">
                      <a:alpha val="43137"/>
                    </a:srgbClr>
                  </a:outerShdw>
                </a:effectLst>
              </a:rPr>
              <a:t>راية انهزاما مستقرا </a:t>
            </a:r>
            <a:r>
              <a:rPr lang="ar-EG" sz="5400" dirty="0" smtClean="0">
                <a:solidFill>
                  <a:srgbClr val="963A7E"/>
                </a:solidFill>
                <a:effectLst>
                  <a:outerShdw blurRad="38100" dist="38100" dir="2700000" algn="tl">
                    <a:srgbClr val="000000">
                      <a:alpha val="43137"/>
                    </a:srgbClr>
                  </a:outerShdw>
                </a:effectLst>
              </a:rPr>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ولا </a:t>
            </a:r>
            <a:r>
              <a:rPr lang="ar-EG" sz="5400" dirty="0">
                <a:solidFill>
                  <a:srgbClr val="963A7E"/>
                </a:solidFill>
                <a:effectLst>
                  <a:outerShdw blurRad="38100" dist="38100" dir="2700000" algn="tl">
                    <a:srgbClr val="000000">
                      <a:alpha val="43137"/>
                    </a:srgbClr>
                  </a:outerShdw>
                </a:effectLst>
              </a:rPr>
              <a:t>أديل عليهم عدوهم أبدا</a:t>
            </a:r>
            <a:r>
              <a:rPr lang="ar-EG" sz="5400" dirty="0" smtClean="0">
                <a:solidFill>
                  <a:srgbClr val="963A7E"/>
                </a:solidFill>
                <a:effectLst>
                  <a:outerShdw blurRad="38100" dist="38100" dir="2700000" algn="tl">
                    <a:srgbClr val="000000">
                      <a:alpha val="43137"/>
                    </a:srgbClr>
                  </a:outerShdw>
                </a:effectLst>
              </a:rPr>
              <a:t>.»</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80082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37011" y="1452281"/>
            <a:ext cx="10515600" cy="4007223"/>
          </a:xfrm>
        </p:spPr>
        <p:txBody>
          <a:bodyPr>
            <a:noAutofit/>
          </a:bodyPr>
          <a:lstStyle/>
          <a:p>
            <a:pPr algn="ctr" fontAlgn="base"/>
            <a:r>
              <a:rPr lang="ar-EG" sz="5400" dirty="0" smtClean="0">
                <a:solidFill>
                  <a:srgbClr val="FF256E"/>
                </a:solidFill>
                <a:effectLst>
                  <a:outerShdw blurRad="38100" dist="38100" dir="2700000" algn="tl">
                    <a:srgbClr val="000000">
                      <a:alpha val="43137"/>
                    </a:srgbClr>
                  </a:outerShdw>
                </a:effectLst>
              </a:rPr>
              <a:t>و</a:t>
            </a:r>
            <a:r>
              <a:rPr lang="ar-SA" sz="5400" dirty="0" smtClean="0">
                <a:solidFill>
                  <a:srgbClr val="FF256E"/>
                </a:solidFill>
                <a:effectLst>
                  <a:outerShdw blurRad="38100" dist="38100" dir="2700000" algn="tl">
                    <a:srgbClr val="000000">
                      <a:alpha val="43137"/>
                    </a:srgbClr>
                  </a:outerShdw>
                </a:effectLst>
              </a:rPr>
              <a:t>ما </a:t>
            </a:r>
            <a:r>
              <a:rPr lang="ar-SA" sz="5400" dirty="0">
                <a:solidFill>
                  <a:srgbClr val="FF256E"/>
                </a:solidFill>
                <a:effectLst>
                  <a:outerShdw blurRad="38100" dist="38100" dir="2700000" algn="tl">
                    <a:srgbClr val="000000">
                      <a:alpha val="43137"/>
                    </a:srgbClr>
                  </a:outerShdw>
                </a:effectLst>
              </a:rPr>
              <a:t>أحوج الأمة في هذا </a:t>
            </a:r>
            <a:r>
              <a:rPr lang="ar-SA" sz="5400" dirty="0" smtClean="0">
                <a:solidFill>
                  <a:srgbClr val="FF256E"/>
                </a:solidFill>
                <a:effectLst>
                  <a:outerShdw blurRad="38100" dist="38100" dir="2700000" algn="tl">
                    <a:srgbClr val="000000">
                      <a:alpha val="43137"/>
                    </a:srgbClr>
                  </a:outerShdw>
                </a:effectLst>
              </a:rPr>
              <a:t>الزمان</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SA" sz="5400" dirty="0" smtClean="0">
                <a:solidFill>
                  <a:srgbClr val="FF256E"/>
                </a:solidFill>
                <a:effectLst>
                  <a:outerShdw blurRad="38100" dist="38100" dir="2700000" algn="tl">
                    <a:srgbClr val="000000">
                      <a:alpha val="43137"/>
                    </a:srgbClr>
                  </a:outerShdw>
                </a:effectLst>
              </a:rPr>
              <a:t> </a:t>
            </a:r>
            <a:r>
              <a:rPr lang="ar-SA" sz="5400" dirty="0">
                <a:solidFill>
                  <a:srgbClr val="FF256E"/>
                </a:solidFill>
                <a:effectLst>
                  <a:outerShdw blurRad="38100" dist="38100" dir="2700000" algn="tl">
                    <a:srgbClr val="000000">
                      <a:alpha val="43137"/>
                    </a:srgbClr>
                  </a:outerShdw>
                </a:effectLst>
              </a:rPr>
              <a:t>إلي يقين وتوكل </a:t>
            </a:r>
            <a:r>
              <a:rPr lang="ar-SA" sz="5400" dirty="0" smtClean="0">
                <a:solidFill>
                  <a:srgbClr val="FF256E"/>
                </a:solidFill>
                <a:effectLst>
                  <a:outerShdw blurRad="38100" dist="38100" dir="2700000" algn="tl">
                    <a:srgbClr val="000000">
                      <a:alpha val="43137"/>
                    </a:srgbClr>
                  </a:outerShdw>
                </a:effectLst>
              </a:rPr>
              <a:t>صادق</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والتشبث بكل ما يوجب معيته سبحانه</a:t>
            </a:r>
            <a:endParaRPr lang="en-US"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3227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506" y="632013"/>
            <a:ext cx="9780494" cy="6844552"/>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فلا نصرة لمن لم يقم شرع الله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ولم يتبع هدي نبيه ..</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ولا نصرة لمن فرط في دينه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ولم يقم حدوده..</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ولا نصرة لمن آثر هواه على مراد الله منه..</a:t>
            </a:r>
            <a:br>
              <a:rPr lang="ar-EG" sz="5400" dirty="0" smtClean="0">
                <a:solidFill>
                  <a:srgbClr val="963A7E"/>
                </a:solidFill>
                <a:effectLst>
                  <a:outerShdw blurRad="38100" dist="38100" dir="2700000" algn="tl">
                    <a:srgbClr val="000000">
                      <a:alpha val="43137"/>
                    </a:srgbClr>
                  </a:outerShdw>
                </a:effectLst>
              </a:rPr>
            </a:b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85918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6284" y="2178424"/>
            <a:ext cx="9780494" cy="1748118"/>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فإذا أردت المعية الخاصة وتأييد الله لك..</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فالزم شرعته تنل معيته..</a:t>
            </a:r>
            <a:endParaRPr lang="ar-EG" sz="5400" dirty="0">
              <a:solidFill>
                <a:srgbClr val="963A7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350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sp>
        <p:nvSpPr>
          <p:cNvPr id="3" name="Content Placeholder 2"/>
          <p:cNvSpPr>
            <a:spLocks noGrp="1"/>
          </p:cNvSpPr>
          <p:nvPr>
            <p:ph idx="1"/>
          </p:nvPr>
        </p:nvSpPr>
        <p:spPr/>
        <p:txBody>
          <a:bodyPr/>
          <a:lstStyle/>
          <a:p>
            <a:endParaRPr lang="ar-EG"/>
          </a:p>
        </p:txBody>
      </p:sp>
      <p:sp>
        <p:nvSpPr>
          <p:cNvPr id="4" name="Content Placeholder 2"/>
          <p:cNvSpPr txBox="1">
            <a:spLocks/>
          </p:cNvSpPr>
          <p:nvPr/>
        </p:nvSpPr>
        <p:spPr>
          <a:xfrm>
            <a:off x="4016115" y="5176473"/>
            <a:ext cx="10515600" cy="4351338"/>
          </a:xfrm>
          <a:prstGeom prst="rect">
            <a:avLst/>
          </a:prstGeom>
        </p:spPr>
        <p:txBody>
          <a:bodyPr vert="horz" lIns="91440" tIns="45720" rIns="91440" bIns="45720" rtlCol="1">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ar-EG"/>
          </a:p>
        </p:txBody>
      </p:sp>
      <p:pic>
        <p:nvPicPr>
          <p:cNvPr id="14338" name="Picture 2" descr="Image result for ‫ معية الل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792" y="0"/>
            <a:ext cx="6866951" cy="6866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701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randombar(horizont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5978" y="-228601"/>
            <a:ext cx="9780494" cy="7503459"/>
          </a:xfrm>
        </p:spPr>
        <p:txBody>
          <a:bodyPr>
            <a:normAutofit/>
          </a:bodyPr>
          <a:lstStyle/>
          <a:p>
            <a:pPr algn="ctr"/>
            <a:r>
              <a:rPr lang="ar-EG" sz="5400" u="sng" dirty="0" smtClean="0">
                <a:solidFill>
                  <a:srgbClr val="FF256E"/>
                </a:solidFill>
                <a:effectLst>
                  <a:outerShdw blurRad="38100" dist="38100" dir="2700000" algn="tl">
                    <a:srgbClr val="000000">
                      <a:alpha val="43137"/>
                    </a:srgbClr>
                  </a:outerShdw>
                </a:effectLst>
              </a:rPr>
              <a:t>ثانيا: الإيمان..</a:t>
            </a:r>
            <a:br>
              <a:rPr lang="ar-EG" sz="5400" u="sng" dirty="0" smtClean="0">
                <a:solidFill>
                  <a:srgbClr val="FF256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قال تعالى:</a:t>
            </a:r>
            <a:br>
              <a:rPr lang="ar-EG" sz="5400" dirty="0" smtClean="0">
                <a:solidFill>
                  <a:srgbClr val="963A7E"/>
                </a:solidFill>
                <a:effectLst>
                  <a:outerShdw blurRad="38100" dist="38100" dir="2700000" algn="tl">
                    <a:srgbClr val="000000">
                      <a:alpha val="43137"/>
                    </a:srgbClr>
                  </a:outerShdw>
                </a:effectLst>
              </a:rPr>
            </a:b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وَأَنَّ </a:t>
            </a:r>
            <a:r>
              <a:rPr lang="ar-EG" sz="5400" dirty="0">
                <a:solidFill>
                  <a:srgbClr val="FF256E"/>
                </a:solidFill>
                <a:effectLst>
                  <a:outerShdw blurRad="38100" dist="38100" dir="2700000" algn="tl">
                    <a:srgbClr val="000000">
                      <a:alpha val="43137"/>
                    </a:srgbClr>
                  </a:outerShdw>
                </a:effectLst>
              </a:rPr>
              <a:t>اللَّهَ مَعَ </a:t>
            </a:r>
            <a:r>
              <a:rPr lang="ar-EG" sz="5400" dirty="0" smtClean="0">
                <a:solidFill>
                  <a:srgbClr val="FF256E"/>
                </a:solidFill>
                <a:effectLst>
                  <a:outerShdw blurRad="38100" dist="38100" dir="2700000" algn="tl">
                    <a:srgbClr val="000000">
                      <a:alpha val="43137"/>
                    </a:srgbClr>
                  </a:outerShdw>
                </a:effectLst>
              </a:rPr>
              <a:t>الْمُؤْمِنِينَ</a:t>
            </a:r>
            <a:r>
              <a:rPr lang="en-US" sz="5400" dirty="0" smtClean="0">
                <a:solidFill>
                  <a:srgbClr val="FF256E"/>
                </a:solidFill>
                <a:effectLst>
                  <a:outerShdw blurRad="38100" dist="38100" dir="2700000" algn="tl">
                    <a:srgbClr val="000000">
                      <a:alpha val="43137"/>
                    </a:srgbClr>
                  </a:outerShdw>
                </a:effectLst>
              </a:rPr>
              <a:t>{</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3200" dirty="0" smtClean="0">
                <a:solidFill>
                  <a:srgbClr val="FF256E"/>
                </a:solidFill>
                <a:effectLst>
                  <a:outerShdw blurRad="38100" dist="38100" dir="2700000" algn="tl">
                    <a:srgbClr val="000000">
                      <a:alpha val="43137"/>
                    </a:srgbClr>
                  </a:outerShdw>
                </a:effectLst>
              </a:rPr>
              <a:t/>
            </a:r>
            <a:br>
              <a:rPr lang="ar-EG" sz="3200" dirty="0" smtClean="0">
                <a:solidFill>
                  <a:srgbClr val="FF256E"/>
                </a:solidFill>
                <a:effectLst>
                  <a:outerShdw blurRad="38100" dist="38100" dir="2700000" algn="tl">
                    <a:srgbClr val="000000">
                      <a:alpha val="43137"/>
                    </a:srgbClr>
                  </a:outerShdw>
                </a:effectLst>
              </a:rPr>
            </a:br>
            <a:r>
              <a:rPr lang="ar-EG" sz="5400" dirty="0">
                <a:solidFill>
                  <a:srgbClr val="963A7E"/>
                </a:solidFill>
                <a:effectLst>
                  <a:outerShdw blurRad="38100" dist="38100" dir="2700000" algn="tl">
                    <a:srgbClr val="000000">
                      <a:alpha val="43137"/>
                    </a:srgbClr>
                  </a:outerShdw>
                </a:effectLst>
              </a:rPr>
              <a:t>فلا نصر ولا تأييد إلا للمؤمنين حقا.. ويستحيل أن تكون الغلبة لغيرهم</a:t>
            </a:r>
            <a:r>
              <a:rPr lang="ar-EG" sz="5400" dirty="0" smtClean="0">
                <a:solidFill>
                  <a:srgbClr val="963A7E"/>
                </a:solidFill>
                <a:effectLst>
                  <a:outerShdw blurRad="38100" dist="38100" dir="2700000" algn="tl">
                    <a:srgbClr val="000000">
                      <a:alpha val="43137"/>
                    </a:srgbClr>
                  </a:outerShdw>
                </a:effectLst>
              </a:rPr>
              <a:t>..</a:t>
            </a:r>
            <a:br>
              <a:rPr lang="ar-EG" sz="5400" dirty="0" smtClean="0">
                <a:solidFill>
                  <a:srgbClr val="963A7E"/>
                </a:solidFill>
                <a:effectLst>
                  <a:outerShdw blurRad="38100" dist="38100" dir="2700000" algn="tl">
                    <a:srgbClr val="000000">
                      <a:alpha val="43137"/>
                    </a:srgbClr>
                  </a:outerShdw>
                </a:effectLst>
              </a:rPr>
            </a:br>
            <a:r>
              <a:rPr lang="ar-EG" sz="3600" dirty="0" smtClean="0">
                <a:solidFill>
                  <a:srgbClr val="FF256E"/>
                </a:solidFill>
                <a:effectLst>
                  <a:outerShdw blurRad="38100" dist="38100" dir="2700000" algn="tl">
                    <a:srgbClr val="000000">
                      <a:alpha val="43137"/>
                    </a:srgbClr>
                  </a:outerShdw>
                </a:effectLst>
              </a:rPr>
              <a:t/>
            </a:r>
            <a:br>
              <a:rPr lang="ar-EG" sz="3600" dirty="0" smtClean="0">
                <a:solidFill>
                  <a:srgbClr val="FF256E"/>
                </a:solidFill>
                <a:effectLst>
                  <a:outerShdw blurRad="38100" dist="38100" dir="2700000" algn="tl">
                    <a:srgbClr val="000000">
                      <a:alpha val="43137"/>
                    </a:srgbClr>
                  </a:outerShdw>
                </a:effectLst>
              </a:rPr>
            </a:br>
            <a:r>
              <a:rPr lang="en-US" sz="5400" dirty="0">
                <a:solidFill>
                  <a:srgbClr val="FF256E"/>
                </a:solidFill>
                <a:effectLst>
                  <a:outerShdw blurRad="38100" dist="38100" dir="2700000" algn="tl">
                    <a:srgbClr val="000000">
                      <a:alpha val="43137"/>
                    </a:srgbClr>
                  </a:outerShdw>
                </a:effectLst>
              </a:rPr>
              <a:t>}</a:t>
            </a:r>
            <a:r>
              <a:rPr lang="ar-EG" sz="5400" dirty="0">
                <a:solidFill>
                  <a:srgbClr val="FF256E"/>
                </a:solidFill>
                <a:effectLst>
                  <a:outerShdw blurRad="38100" dist="38100" dir="2700000" algn="tl">
                    <a:srgbClr val="000000">
                      <a:alpha val="43137"/>
                    </a:srgbClr>
                  </a:outerShdw>
                </a:effectLst>
              </a:rPr>
              <a:t>وَلَن يَجْعَلَ ٱللَّهُ لِلْكَافِرِينَ عَلَى ٱلْمُؤْمِنِينَ سَبِيلاً</a:t>
            </a:r>
            <a:r>
              <a:rPr lang="en-US" sz="5400" dirty="0">
                <a:solidFill>
                  <a:srgbClr val="FF256E"/>
                </a:solidFill>
                <a:effectLst>
                  <a:outerShdw blurRad="38100" dist="38100" dir="2700000" algn="tl">
                    <a:srgbClr val="000000">
                      <a:alpha val="43137"/>
                    </a:srgbClr>
                  </a:outerShdw>
                </a:effectLst>
              </a:rPr>
              <a:t>{</a:t>
            </a:r>
            <a:r>
              <a:rPr lang="ar-EG" sz="5400" dirty="0" smtClean="0"/>
              <a:t>.</a:t>
            </a:r>
            <a:endParaRPr lang="ar-EG" sz="54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30713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8025" y="228599"/>
            <a:ext cx="9780494" cy="7503459"/>
          </a:xfrm>
        </p:spPr>
        <p:txBody>
          <a:bodyPr>
            <a:normAutofit/>
          </a:bodyPr>
          <a:lstStyle/>
          <a:p>
            <a:pPr algn="ctr"/>
            <a:r>
              <a:rPr lang="ar-EG" sz="5400" dirty="0" smtClean="0">
                <a:solidFill>
                  <a:srgbClr val="963A7E"/>
                </a:solidFill>
                <a:effectLst>
                  <a:outerShdw blurRad="38100" dist="38100" dir="2700000" algn="tl">
                    <a:srgbClr val="000000">
                      <a:alpha val="43137"/>
                    </a:srgbClr>
                  </a:outerShdw>
                </a:effectLst>
              </a:rPr>
              <a:t>فالإيمان </a:t>
            </a:r>
            <a:r>
              <a:rPr lang="ar-EG" sz="5400" dirty="0">
                <a:solidFill>
                  <a:srgbClr val="963A7E"/>
                </a:solidFill>
                <a:effectLst>
                  <a:outerShdw blurRad="38100" dist="38100" dir="2700000" algn="tl">
                    <a:srgbClr val="000000">
                      <a:alpha val="43137"/>
                    </a:srgbClr>
                  </a:outerShdw>
                </a:effectLst>
              </a:rPr>
              <a:t>هو مفتاح </a:t>
            </a:r>
            <a:r>
              <a:rPr lang="ar-EG" sz="5400" dirty="0" smtClean="0">
                <a:solidFill>
                  <a:srgbClr val="963A7E"/>
                </a:solidFill>
                <a:effectLst>
                  <a:outerShdw blurRad="38100" dist="38100" dir="2700000" algn="tl">
                    <a:srgbClr val="000000">
                      <a:alpha val="43137"/>
                    </a:srgbClr>
                  </a:outerShdw>
                </a:effectLst>
              </a:rPr>
              <a:t>العمل..</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والعمل بدون الإيمان مجرد سراب </a:t>
            </a:r>
            <a:r>
              <a:rPr lang="ar-EG" sz="5400" dirty="0" smtClean="0">
                <a:solidFill>
                  <a:srgbClr val="963A7E"/>
                </a:solidFill>
                <a:effectLst>
                  <a:outerShdw blurRad="38100" dist="38100" dir="2700000" algn="tl">
                    <a:srgbClr val="000000">
                      <a:alpha val="43137"/>
                    </a:srgbClr>
                  </a:outerShdw>
                </a:effectLst>
              </a:rPr>
              <a:t>بقيعة..</a:t>
            </a:r>
            <a:br>
              <a:rPr lang="ar-EG" sz="5400" dirty="0" smtClean="0">
                <a:solidFill>
                  <a:srgbClr val="963A7E"/>
                </a:solidFill>
                <a:effectLst>
                  <a:outerShdw blurRad="38100" dist="38100" dir="2700000" algn="tl">
                    <a:srgbClr val="000000">
                      <a:alpha val="43137"/>
                    </a:srgbClr>
                  </a:outerShdw>
                </a:effectLst>
              </a:rPr>
            </a:br>
            <a:r>
              <a:rPr lang="ar-EG" sz="5400" dirty="0" smtClean="0">
                <a:solidFill>
                  <a:srgbClr val="963A7E"/>
                </a:solidFill>
                <a:effectLst>
                  <a:outerShdw blurRad="38100" dist="38100" dir="2700000" algn="tl">
                    <a:srgbClr val="000000">
                      <a:alpha val="43137"/>
                    </a:srgbClr>
                  </a:outerShdw>
                </a:effectLst>
              </a:rPr>
              <a:t> </a:t>
            </a:r>
            <a:r>
              <a:rPr lang="ar-EG" sz="5400" dirty="0">
                <a:solidFill>
                  <a:srgbClr val="963A7E"/>
                </a:solidFill>
                <a:effectLst>
                  <a:outerShdw blurRad="38100" dist="38100" dir="2700000" algn="tl">
                    <a:srgbClr val="000000">
                      <a:alpha val="43137"/>
                    </a:srgbClr>
                  </a:outerShdw>
                </a:effectLst>
              </a:rPr>
              <a:t>أو رماد في مهب </a:t>
            </a:r>
            <a:r>
              <a:rPr lang="ar-EG" sz="5400" dirty="0" smtClean="0">
                <a:solidFill>
                  <a:srgbClr val="963A7E"/>
                </a:solidFill>
                <a:effectLst>
                  <a:outerShdw blurRad="38100" dist="38100" dir="2700000" algn="tl">
                    <a:srgbClr val="000000">
                      <a:alpha val="43137"/>
                    </a:srgbClr>
                  </a:outerShdw>
                </a:effectLst>
              </a:rPr>
              <a:t>الريح..</a:t>
            </a:r>
            <a:br>
              <a:rPr lang="ar-EG" sz="5400" dirty="0" smtClean="0">
                <a:solidFill>
                  <a:srgbClr val="963A7E"/>
                </a:solidFill>
                <a:effectLst>
                  <a:outerShdw blurRad="38100" dist="38100" dir="2700000" algn="tl">
                    <a:srgbClr val="000000">
                      <a:alpha val="43137"/>
                    </a:srgbClr>
                  </a:outerShdw>
                </a:effectLst>
              </a:rPr>
            </a:br>
            <a:r>
              <a:rPr lang="ar-EG" sz="3200" dirty="0" smtClean="0">
                <a:solidFill>
                  <a:srgbClr val="963A7E"/>
                </a:solidFill>
                <a:effectLst>
                  <a:outerShdw blurRad="38100" dist="38100" dir="2700000" algn="tl">
                    <a:srgbClr val="000000">
                      <a:alpha val="43137"/>
                    </a:srgbClr>
                  </a:outerShdw>
                </a:effectLst>
              </a:rPr>
              <a:t/>
            </a:r>
            <a:br>
              <a:rPr lang="ar-EG" sz="3200" dirty="0" smtClean="0">
                <a:solidFill>
                  <a:srgbClr val="963A7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{وَالَّذِينَ </a:t>
            </a:r>
            <a:r>
              <a:rPr lang="ar-EG" sz="5400" dirty="0">
                <a:solidFill>
                  <a:srgbClr val="FF256E"/>
                </a:solidFill>
                <a:effectLst>
                  <a:outerShdw blurRad="38100" dist="38100" dir="2700000" algn="tl">
                    <a:srgbClr val="000000">
                      <a:alpha val="43137"/>
                    </a:srgbClr>
                  </a:outerShdw>
                </a:effectLst>
              </a:rPr>
              <a:t>كَفَرُوا أَعْمَالُهُمْ كَسَرَابٍ بِقِيعَةٍ </a:t>
            </a:r>
            <a:r>
              <a:rPr lang="ar-EG" sz="5400" dirty="0" smtClean="0">
                <a:solidFill>
                  <a:srgbClr val="FF256E"/>
                </a:solidFill>
                <a:effectLst>
                  <a:outerShdw blurRad="38100" dist="38100" dir="2700000" algn="tl">
                    <a:srgbClr val="000000">
                      <a:alpha val="43137"/>
                    </a:srgbClr>
                  </a:outerShdw>
                </a:effectLst>
              </a:rPr>
              <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يَحْسَبُهُ </a:t>
            </a:r>
            <a:r>
              <a:rPr lang="ar-EG" sz="5400" dirty="0">
                <a:solidFill>
                  <a:srgbClr val="FF256E"/>
                </a:solidFill>
                <a:effectLst>
                  <a:outerShdw blurRad="38100" dist="38100" dir="2700000" algn="tl">
                    <a:srgbClr val="000000">
                      <a:alpha val="43137"/>
                    </a:srgbClr>
                  </a:outerShdw>
                </a:effectLst>
              </a:rPr>
              <a:t>الظَّمْآَنُ مَاءً </a:t>
            </a:r>
            <a:r>
              <a:rPr lang="ar-EG" sz="5400" dirty="0" smtClean="0">
                <a:solidFill>
                  <a:srgbClr val="FF256E"/>
                </a:solidFill>
                <a:effectLst>
                  <a:outerShdw blurRad="38100" dist="38100" dir="2700000" algn="tl">
                    <a:srgbClr val="000000">
                      <a:alpha val="43137"/>
                    </a:srgbClr>
                  </a:outerShdw>
                </a:effectLst>
              </a:rPr>
              <a:t>حَتَّى </a:t>
            </a:r>
            <a:r>
              <a:rPr lang="ar-EG" sz="5400" dirty="0">
                <a:solidFill>
                  <a:srgbClr val="FF256E"/>
                </a:solidFill>
                <a:effectLst>
                  <a:outerShdw blurRad="38100" dist="38100" dir="2700000" algn="tl">
                    <a:srgbClr val="000000">
                      <a:alpha val="43137"/>
                    </a:srgbClr>
                  </a:outerShdw>
                </a:effectLst>
              </a:rPr>
              <a:t>إِذَا </a:t>
            </a:r>
            <a:r>
              <a:rPr lang="ar-EG" sz="5400" dirty="0" smtClean="0">
                <a:solidFill>
                  <a:srgbClr val="FF256E"/>
                </a:solidFill>
                <a:effectLst>
                  <a:outerShdw blurRad="38100" dist="38100" dir="2700000" algn="tl">
                    <a:srgbClr val="000000">
                      <a:alpha val="43137"/>
                    </a:srgbClr>
                  </a:outerShdw>
                </a:effectLst>
              </a:rPr>
              <a:t>جَاءَهُ</a:t>
            </a:r>
            <a:br>
              <a:rPr lang="ar-EG" sz="5400" dirty="0" smtClean="0">
                <a:solidFill>
                  <a:srgbClr val="FF256E"/>
                </a:solidFill>
                <a:effectLst>
                  <a:outerShdw blurRad="38100" dist="38100" dir="2700000" algn="tl">
                    <a:srgbClr val="000000">
                      <a:alpha val="43137"/>
                    </a:srgbClr>
                  </a:outerShdw>
                </a:effectLst>
              </a:rPr>
            </a:br>
            <a:r>
              <a:rPr lang="ar-EG" sz="5400" dirty="0" smtClean="0">
                <a:solidFill>
                  <a:srgbClr val="FF256E"/>
                </a:solidFill>
                <a:effectLst>
                  <a:outerShdw blurRad="38100" dist="38100" dir="2700000" algn="tl">
                    <a:srgbClr val="000000">
                      <a:alpha val="43137"/>
                    </a:srgbClr>
                  </a:outerShdw>
                </a:effectLst>
              </a:rPr>
              <a:t> </a:t>
            </a:r>
            <a:r>
              <a:rPr lang="ar-EG" sz="5400" dirty="0">
                <a:solidFill>
                  <a:srgbClr val="FF256E"/>
                </a:solidFill>
                <a:effectLst>
                  <a:outerShdw blurRad="38100" dist="38100" dir="2700000" algn="tl">
                    <a:srgbClr val="000000">
                      <a:alpha val="43137"/>
                    </a:srgbClr>
                  </a:outerShdw>
                </a:effectLst>
              </a:rPr>
              <a:t>لَمْ يَجِدْهُ شَيْئًا</a:t>
            </a:r>
            <a:r>
              <a:rPr lang="ar-EG" sz="5400" dirty="0" smtClean="0">
                <a:solidFill>
                  <a:srgbClr val="FF256E"/>
                </a:solidFill>
                <a:effectLst>
                  <a:outerShdw blurRad="38100" dist="38100" dir="2700000" algn="tl">
                    <a:srgbClr val="000000">
                      <a:alpha val="43137"/>
                    </a:srgbClr>
                  </a:outerShdw>
                </a:effectLst>
              </a:rPr>
              <a:t>}</a:t>
            </a:r>
            <a:endParaRPr lang="ar-EG" sz="3600" dirty="0">
              <a:solidFill>
                <a:srgbClr val="FF256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497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10148</TotalTime>
  <Words>525</Words>
  <Application>Microsoft Office PowerPoint</Application>
  <PresentationFormat>ملء الشاشة</PresentationFormat>
  <Paragraphs>113</Paragraphs>
  <Slides>124</Slides>
  <Notes>0</Notes>
  <HiddenSlides>0</HiddenSlides>
  <MMClips>0</MMClips>
  <ScaleCrop>false</ScaleCrop>
  <HeadingPairs>
    <vt:vector size="6" baseType="variant">
      <vt:variant>
        <vt:lpstr>الخطوط المستخدمة</vt:lpstr>
      </vt:variant>
      <vt:variant>
        <vt:i4>5</vt:i4>
      </vt:variant>
      <vt:variant>
        <vt:lpstr>نسق</vt:lpstr>
      </vt:variant>
      <vt:variant>
        <vt:i4>1</vt:i4>
      </vt:variant>
      <vt:variant>
        <vt:lpstr>عناوين الشرائح</vt:lpstr>
      </vt:variant>
      <vt:variant>
        <vt:i4>124</vt:i4>
      </vt:variant>
    </vt:vector>
  </HeadingPairs>
  <TitlesOfParts>
    <vt:vector size="130" baseType="lpstr">
      <vt:lpstr>Arabic Typesetting</vt:lpstr>
      <vt:lpstr>Arial</vt:lpstr>
      <vt:lpstr>Calibri</vt:lpstr>
      <vt:lpstr>Calibri Light</vt:lpstr>
      <vt:lpstr>Times New Roman</vt:lpstr>
      <vt:lpstr>Office Theme</vt:lpstr>
      <vt:lpstr>          سأظل طولَ العمر بابَك أقرعُ                               ياخير من ذا يستجيبُ ويسمعُ</vt:lpstr>
      <vt:lpstr>          أنتَ الذي يَقضي الحوائجَ كلها                               أنت الذي يُعطي العطاءَ ويَمنعُ</vt:lpstr>
      <vt:lpstr>          فإذا وهَبْتَ فذاك فضلٌ سابقٌ                               هٰذا الذي أرنو إليه وأطمعُ</vt:lpstr>
      <vt:lpstr>          وإذا مَنعتَ فأنت ربي خالقي                               حاشا يداي لغير جودك تُرفعُ</vt:lpstr>
      <vt:lpstr>          مالي سوىٰ ذُلِّي إليك وسيلةٌ                               والقلبُ يبكي والمدامعُ تدمعُ</vt:lpstr>
      <vt:lpstr>          أنت المرادُ وليس غيرُك بُغيتي                               ياخير مسؤولٍ له أتضرعُ</vt:lpstr>
      <vt:lpstr>          فاحنُنْ عليَّ وَجُدْ بفضلك سيدي                               يا من إليه الملتجا والمرجعُ﻿</vt:lpstr>
      <vt:lpstr>عرض تقديمي في PowerPoint</vt:lpstr>
      <vt:lpstr>۞ إِنَّ مَعِيَ رَبِّي ۞</vt:lpstr>
      <vt:lpstr>المعية.. تخيل أنك مررت بموقف صعب في عملك أو حياتك عامة ..  وضاقت بك كل السبل .. وفجأة جاءك أحدهم ليقول لك :  لا تقلق أنا معك ! ما حجم الأمان الذي سيسكن قلبك  في تلك اللحظة؟</vt:lpstr>
      <vt:lpstr>كل هذا الأمان من مخلوق ضعيف  مثلي ومثلك ..  لا يقدر على دفع ضر عن نفسه ..  وإذا واجه مصيرك فسيتركك  ويرحل,,     لينجو بنفسه !! </vt:lpstr>
      <vt:lpstr>فكيف هو حجم الأمان إذا أيقنت..   أن الله معك !  صاحب الجبروت والملكوت !! رب كل شيء..  وكل شيء لا يخرج من ملكه !!</vt:lpstr>
      <vt:lpstr>إن إحساس المؤمن بحفظ الله له..  ويقينه أنَّ الله معه..   يَسمعه إذا شكا.. ويُجيبه إذا دعا..  ويأخذ بيده إذا كبا..  </vt:lpstr>
      <vt:lpstr> ويمدُّه إذا ضعُف..ويعينه إذا احتاج..  ويلطف به إذا خاف..</vt:lpstr>
      <vt:lpstr>كلُّ ذلك من أسباب:  ارتياح النفس وانشراح الصدر..  وطمأنينة القلب وتيسير الأمر..  وطيب العاقبة في العاجل والآجل..</vt:lpstr>
      <vt:lpstr>عرض تقديمي في PowerPoint</vt:lpstr>
      <vt:lpstr>۞ الله معك ۞</vt:lpstr>
      <vt:lpstr>  الله معك ! عليٌّ في دنوه قريب في علوِّه.. </vt:lpstr>
      <vt:lpstr>  الله معك ! عليم بكل أحوالك  قدير على تفريج كرباتك.. </vt:lpstr>
      <vt:lpstr> الله معك !  مالك الملك وملك الملوك..  جبار السماوات والأرض.. </vt:lpstr>
      <vt:lpstr>  الله معك ! قلها بكل إيمان وثبات وقوة يقين،  وبكل سكينة وطمأنينة.. </vt:lpstr>
      <vt:lpstr>إن معي ربي..  لا الأمر أمري ولا التدبير تدبيري  ولا الأمور التي تجري بتقديري.. </vt:lpstr>
      <vt:lpstr>  لي خالق رزاق ما شاء يفعل بي أحاط بي علمه من قبل تصويري.. </vt:lpstr>
      <vt:lpstr> وأنه وحده سبحانه ..   سائقُ كلِّ خير..  وكاشفُ كل ضر..</vt:lpstr>
      <vt:lpstr>عرض تقديمي في PowerPoint</vt:lpstr>
      <vt:lpstr>۞ الأمان ۞</vt:lpstr>
      <vt:lpstr>ما من عبد في الدنيا إلا وهو يرجو  الأمان حيا وميتا ..  الأمان في نفسه .. الأمان على عياله.. الأمان في مستقبله..</vt:lpstr>
      <vt:lpstr>وبعض الناس يظن أن الأمان يتحقق  بكثرة المال ..   فيجمعه من حلاله وحرامه..  وبكل السبل كي يقضي على خوفه ويشعر بالأمان..  ويقاتل ويحارب من أجله ويتهارش  كما تتهارش السباع الضارية على قتلتها..</vt:lpstr>
      <vt:lpstr>وربما يظنه بعضهم أنه في الجاه والسلطان ..  فيقاتل من أجل الوصول لكرسيه.. ثم يقاتل بشراسة أكبر من أجل الحفاظ  عليه من أن يسلبه منه غيره..</vt:lpstr>
      <vt:lpstr>وربما يظنه بعضهم في كثرة البنين  وقوة العشيرة والأهل..   فيجتهد في نصرتهم ظالمين أو مظلومين .. ويتمادى في الدفاع عنهم بالحق والباطل ..</vt:lpstr>
      <vt:lpstr>ويوزع عليهم ما يمتلك ومالا يمتلك من المناصب والأموال كي يجعل له  عشيرة قوية تدعمه وتسانده وقت أزماته.. </vt:lpstr>
      <vt:lpstr>ولكن الأمن الحقيقي في    الدنيا والآخرة ..    في معية الله سبحانه !</vt:lpstr>
      <vt:lpstr>﴿ كَلَّا إِنَّ مَعِيَ رَبِّي سَيَهْدِينِ ﴾</vt:lpstr>
      <vt:lpstr>إنها معية النصرة والتأييد والرعاية  والقرب من العباد ودفع الضرر عنهم..</vt:lpstr>
      <vt:lpstr>} فَأَيُّ الْفَرِيقَيْنِ أَحَقُّ بِالْأَمْنِ  إِنْ كُنْتُمْ تَعْلَمُونَ ؟! {</vt:lpstr>
      <vt:lpstr>قال الحطيئة: ولست أرى السعادة جمع مالٍ                   ولكن التقي هو السعيدُ.. وتقوى الله خيرُ زادٍ                   وعند الله للأتقى مزيدٌ..</vt:lpstr>
      <vt:lpstr>كيف يخاف المؤمن من الخلق.. وهو في معية الخالق ؟!  كيف يخشى المؤمن على رزقه .. وهو في معية الرزاق؟!  كيف يحزن المؤمن ويضيق صدره.. وهو في معية أرحم الراحمين؟!</vt:lpstr>
      <vt:lpstr>قلها بيقين المؤمن الحق ..  } كَلَّا إِنَّ مَعِيَ رَبِّي  {</vt:lpstr>
      <vt:lpstr>كَلَّا إِنَّ مَعِيَ رَبِّي..  سيهدين     كَلَّا إِنَّ مَعِيَ رَبِّي ..  سينصرني ويكفين  كَلَّا إِنَّ مَعِيَ رَبِّي .. يرزقني ويرضين</vt:lpstr>
      <vt:lpstr>عرض تقديمي في PowerPoint</vt:lpstr>
      <vt:lpstr>من  كان معه الله سبحانه تعالى  فهل يضره العالم بأسره ولو اجتمع عليه ،   قالها صلى الله عليه وسلم معلما بها الأمة : « وإن اجتمعوا على أن يضروك  لم يضروك إلا بشئ قد كتبه الله عليك »</vt:lpstr>
      <vt:lpstr>الكون بأسره خلق من خلق الله  يسيّره كيف يشاء ، يأخذ بناصيته  حيث شاء   } إِنِّي تَوَكَّلْتُ عَلَى اللَّهِ رَبِّي وَرَبِّكُمْ  مَا مِنْ دَابَّةٍ إِلاَّ هُوَ آخِذٌ بِنَاصِيَتِهَا إِنَّ رَبِّي  عَلَى صِرَاطٍ مُسْتَقِيمٍ{</vt:lpstr>
      <vt:lpstr>۞ اليقين بالمعية ۞</vt:lpstr>
      <vt:lpstr>عرض تقديمي في PowerPoint</vt:lpstr>
      <vt:lpstr>قالها موسى-عليه السلام- بيقين  وصدق وثقة وحسن ظن بالله ..   } قَالَ كَلَّا إِنَّ مَعِيَ رَبِّي سَيَهْدِينِ{ </vt:lpstr>
      <vt:lpstr>قالها ولم يكن يعرف كيف سيكون المخرج..   } قَالَ كَلَّا إِنَّ مَعِيَ رَبِّي سَيَهْدِينِ{   كان موقنا أن الله معه  و لن يتركه و لن يخذله أبدا..</vt:lpstr>
      <vt:lpstr>قالها عند اشتدت المحنة.. البحر من أمامهم والعدو من ورائهم..  لكنها ما استطاعت أن تصل إلى قلب العبد المؤمن .. وما استطاعت أن تزلزل يقينه بمعية ربه  فماذا كانت النتيجة ؟!</vt:lpstr>
      <vt:lpstr>على الفور جاءت الهداية الربانية..  لتفتح سبيلا للنجاة،  جاء المدد الإلهي ..  جاءه الأمر الإلهي يحمل طوق النجاة</vt:lpstr>
      <vt:lpstr>النتيجة تكاد تذهب بالألباب، وتذهل العقول  كانت معجزة..   } فَأَوْحَيْنَا إِلَى مُوسَى أَنِ اضْرِبْ  بِعَصَاكَ الْبَحْرَ  فَانْفَلَقَ فَكَانَ كُلُّ فِرْقٍ كَالطَّوْدِ الْعَظِيمِ{ </vt:lpstr>
      <vt:lpstr>إن عصاً مهما بلغت قوتها يستحيل  أن تفرق البحر نصفين ..  لكنه اليقين الصادق بمعية الله ونصرته لنبيه.. والثقة بأن الله قادر أن يفعل مايشاء..  فكانت النتيجة آية ومعجزة..</vt:lpstr>
      <vt:lpstr>البحر إنفلق نصفين  نصف عن اليمين، ونصف عن الشمال،  وتكونت بينهما طرقا يابسة لا ماء فيه،  ولا طين فيه يعوق السير،  بل ولا بلل فيه!!   كل ذلك إنما كان بأمر من  يقول للشيء كن فيكون!</vt:lpstr>
      <vt:lpstr>فمر أسباط بني إسرائيل  فنجوا عن آخرهم!!  وأتبعهم فرعون وقومه حتى دخلوا البحر،  لتكتمل عليهم الحلقة  حتى ينفذ قضاء الله وكلمته.. </vt:lpstr>
      <vt:lpstr>وكان من الممكن أن يتوقف فرعون  وجنوده على الشاطيء،   ولكنهم نزلوا إلى نفس الطريق  لتحق عليهم كلمة الله،   ولنعلم أن الله إذا أراد نفاذ أمر  أذهب من ذوي العقول عقولهم!!</vt:lpstr>
      <vt:lpstr>}  ثُمَّ أَغْرَقْنَا الآخَرِينَ {   أغرقهم ليكون تمام النصر للمؤمنين!!</vt:lpstr>
      <vt:lpstr>عرض تقديمي في PowerPoint</vt:lpstr>
      <vt:lpstr>وإن جيشا عظيم القوة يقف على باب غار ,  به صفوة خلق الله من النبيين والصديقين ,  وليس معهم قوة يدفعون بها عن أنفسهم ,  واشتدت المحنة ..</vt:lpstr>
      <vt:lpstr>ولكن القلب المؤمن الواثق بمعية ربه  قال كما قال إخوانه السابقون..  }  لا تَحْزَنْ إِنَّ اللَّهَ مَعَنَا{   فأذهبت الحزن من قلب صاحبه..</vt:lpstr>
      <vt:lpstr> يقين يثبته ويثبت صاحبه  "يا أبا بكر ما ظنك باثنين الله ثالثهما "</vt:lpstr>
      <vt:lpstr>نعم إن الله معنا..  لا تحزن إن الله معنا بنصره  وتأييده وحفظه ورعايته ..   {فَاللّهُ خَيْرٌ حَافِظاً  وَهُوَ أَرْحَمُ الرَّاحِمِينَ } ( يوسف : 64 )</vt:lpstr>
      <vt:lpstr>  وصدق من قال :   وإذا العناية لاحظتك عيونها **                        نم فالمخاوف كلهن أمانُ! </vt:lpstr>
      <vt:lpstr>فكانت النتيجة ..  } فَأَنزَلَ اللّهُ سَكِينَتَهُ عَلَيْهِ  وَأَيَّدَهُ بِجُنُودٍ لَّمْ تَرَوْهَا وَجَعَلَ كَلِمَةَ الَّذِينَ كَفَرُواْ السُّفْلَى  وَكَلِمَةُ اللّهِ هِيَ الْعُلْيَا وَاللّهُ عَزِيزٌ حَكِيمٌ{ </vt:lpstr>
      <vt:lpstr>على الفور يتحقق الرجاء..  وعلى الفور ينكشف الكرب..  وعلى الفور تنفرج الأزمة..</vt:lpstr>
      <vt:lpstr> ما أجمل أن نشعر أن..  الله معنا .. في المحنة والشدة  ***  وما أسعد من تمسّك بأن..  الله معنا ..  فلن يُخيب الله رجاؤه أبداً. </vt:lpstr>
      <vt:lpstr>إِنَّ اللَّهَ مَعَنَا</vt:lpstr>
      <vt:lpstr>إن العزة كل العزة ..                  والأمان كل الأمان..           في الشعور بعية الله..      والاحتماء واللوذ به في السراء                     والضراء..</vt:lpstr>
      <vt:lpstr>فلا مُعز سواه ولا ناصر غيره ..   يدافع عن الذين آمنوا ويثبت قلوبهم  عند ذكره ..  ويستجيب لهم إذا دعوه وينصرهم إذا استنصروه..</vt:lpstr>
      <vt:lpstr>فكيف يهزم أو يضام  من كان الله معه؟!</vt:lpstr>
      <vt:lpstr>إذا كان الله معك فمن عليك ..  وإذا كان الله عليك فمن معك ..   }فَانقَلَبُوا بِنِعْمَةٍ مِّنَ اللَّهِ وَفَضْلٍ  لَّمْ يَمْسَسْهُمْ سُوءٌ {  فالايمان بمعية الله تجعل كلمة اليأس  لا وجود لها فى حياة المؤمنين..   </vt:lpstr>
      <vt:lpstr>  وكلما قرأنا القرآن نؤمن أن:   الأمر بيد الله ..   ولا يليق بكماله أن يجري في ملكه مالا يريد، وأن الله سبحانه دائما مع عباده المؤمنين  ناصرهم وكافيهم  </vt:lpstr>
      <vt:lpstr>عرض تقديمي في PowerPoint</vt:lpstr>
      <vt:lpstr>ولكن من هؤلاء اللذين  استحقوا هذا الشرف؟!</vt:lpstr>
      <vt:lpstr>۞ أهل معية الله ۞</vt:lpstr>
      <vt:lpstr>إن معية الله تنقسم إلى قسمين: * معية عامة * ومعية خاصة</vt:lpstr>
      <vt:lpstr>* معية عامة.. لا دخل للإنسان فيه..</vt:lpstr>
      <vt:lpstr>* معية خاصة.. مكتسب نتحصله بأفعالنا ..</vt:lpstr>
      <vt:lpstr> وهي المعية الإلهية الخاصة،  التي نود أن نعيش مع معناها وفحواها..</vt:lpstr>
      <vt:lpstr>قال صاحب البحر المديد :  " اعلم أن المعية تختلف باختلاف المقام، فالمعية، باعتبار عامة الخلق،  تكون بالإحاطة والقهرية والعلم والاقتدار،  وباعتبار الخاصة تكون بالحفظ  والرعاية والنصر والمعونة،</vt:lpstr>
      <vt:lpstr>  فمن تحقق أن الله معه بعلمه  وحفظه ورعايته اكتفى بعلمه،  وفوض الأمر إلى سيده،  وكلما قوي التفويض والتسليم  دلّ على رفع المقام» </vt:lpstr>
      <vt:lpstr>فأما المعية العامة:  وهي معية علم واطلاع وإحاطة.. وتأتي في سياق المجازاة والمحاسبة.. </vt:lpstr>
      <vt:lpstr>قال تعالى:  {أَلَمْ تَرَ أَنَّ اللَّهَ يَعْلَمُ مَا فِي السَّمَاوَاتِ    وَمَا فِي الْأَرْضِ مَا يَكُونُ مِن نَّجْوَى ثَلَاثَةٍ  إِلَّا هُوَ رَابِعُهُمْ وَلَا خَمْسَةٍ إِلَّا هُوَ سَادِسُهُمْ      وَلَا أَدْنَى مِن ذَلِكَ وَلَا أَكْثَرَ إِلَّا هُوَ مَعَهُمْ أَيْنَ        مَا كَانُوا ثُمَّ يُنَبِّئُهُم بِمَا عَمِلُوا يَوْمَ الْقِيَامَةِ إِنَّ اللَّهَ بِكُلِّ شَيْءٍ عَلِيمٌ} [سورة المجادلة: آية 7].</vt:lpstr>
      <vt:lpstr>وقوله سبحانه وتعالى:   {وَهُوَ مَعَكُمْ أَيْنَ مَا كُنتُمْ}  [سورة الحديد: آية 4].  </vt:lpstr>
      <vt:lpstr>قال ابن عباس والضحاك  و سفيان الثوري و أحمد بن حنبل :  هو معهم بعلمه.   </vt:lpstr>
      <vt:lpstr>أي أن الله شهيد علينا ..  محيط بنا بعلمه ومهمين علينا .. وهذه معية لا دخل للإنسان فيها..  * فهو مجبول عليها *  كما قال العلماء :  وهى عامة لكل البشر لا يستثنى منها أحد  مسلم كان أم كافراً ، طائع كان أم عاصياً .</vt:lpstr>
      <vt:lpstr>أما المعية الخاصة:   فهي خاصة بالمؤمنين وبأولياء الله..  يقول الله على لسان رسوله : {لاَ تَحْزَنْ إِنَّ اللّهَ مَعَنَا} [سورة التوبة: آية 40]  ويقول سبحانه لنبياه حين خافا فرعون: {إِنَّنِي مَعَكُمَا أَسْمَعُ وَأَرَى} [سورة طه: آية 46]</vt:lpstr>
      <vt:lpstr>هذه خاصة بالمؤمن..  وتأتي في سياق المدح والثناء  *** و هي معية النصرة والتأييد والرعاية والقرب من العباد ودفع الضرر عنهم</vt:lpstr>
      <vt:lpstr>قال ابن القيم فيها .. « وهي معية القرب »                 </vt:lpstr>
      <vt:lpstr>۞ صفات أهل معية الله  الخاصة ۞</vt:lpstr>
      <vt:lpstr>أولا: إقامة شرع الله عز وجل..  أولى الأسباب الربانية للحصول على  المعية الخاصة يقصها ربنا القدير في  القرآن الكريم عن بني إسرائيل..</vt:lpstr>
      <vt:lpstr>قال تعالى: } وَلَقَدْ أَخَذَ اللَّهُ مِيثَاقَ بَنِي إِسْرَائِيلَ  وَبَعَثْنَا مِنْهُمْ اثْنَيْ عَشَرَ نَقِيباً وَقَالَ اللَّهُ                     * إِنِّي مَعَكُمْ *  لَئِنْ أَقَمْتُمْ الصَّلاةَ وَآتَيْتُمْ الزَّكَاةَ وَآمَنْتُمْ بِرُسُلِي وَعَزَّرْتُمُوهُمْ وَأَقْرَضْتُمْ اللَّهَ قَرْضاً حَسَناً{ </vt:lpstr>
      <vt:lpstr>وعدهم المولى بمعيتة   ( وَقَالَ اللَّهُ إِنِّي مَعَكُمْ )    ولكن علقها سبحانه على شرط   ( لَئِنْ )   إن تحقق تحققت لهم المعية وإلا فلا..</vt:lpstr>
      <vt:lpstr>لخصها المولى هنا في أربع :   ( أَقَمْتُمْ الصَّلاةَ )    ( وَآتَيْتُمْ الزَّكَاةَ )    ( وَآمَنْتُمْ بِرُسُلِي وَعَزَّرْتُمُوهُمْ )    ( وَأَقْرَضْتُمْ اللَّهَ قَرْضاً حَسَناً ) .</vt:lpstr>
      <vt:lpstr>قال السعدي رحمه الله تعالى: « ومن كان اللّه معه فهو المنصور وإن كان ضعيفا قليلا عدده، وهذه المعية التي أخبر  اللّه أنه يؤيد بها المؤمنين، تكون بحسب  ما قاموا به من أعمال الإيمان. فإذا أديل العدو على المؤمنين في بعض  الأوقات، فليس ذلك إلا تفريطا من المؤمنين  وعدم قيام بواجب الإيمان ومقتضاه</vt:lpstr>
      <vt:lpstr>وإلا فلو قاموا بما أمر اللّه به من كل  وجه، لما انهزم لهم راية انهزاما مستقرا  ولا أديل عليهم عدوهم أبدا.»</vt:lpstr>
      <vt:lpstr>وما أحوج الأمة في هذا الزمان  إلي يقين وتوكل صادق  والتشبث بكل ما يوجب معيته سبحانه</vt:lpstr>
      <vt:lpstr>فلا نصرة لمن لم يقم شرع الله  ولم يتبع هدي نبيه .. ولا نصرة لمن فرط في دينه  ولم يقم حدوده.. ولا نصرة لمن آثر هواه على مراد الله منه.. </vt:lpstr>
      <vt:lpstr>فإذا أردت المعية الخاصة وتأييد الله لك.. فالزم شرعته تنل معيته..</vt:lpstr>
      <vt:lpstr>عرض تقديمي في PowerPoint</vt:lpstr>
      <vt:lpstr>ثانيا: الإيمان..  قال تعالى: }وَأَنَّ اللَّهَ مَعَ الْمُؤْمِنِينَ{  فلا نصر ولا تأييد إلا للمؤمنين حقا.. ويستحيل أن تكون الغلبة لغيرهم..  }وَلَن يَجْعَلَ ٱللَّهُ لِلْكَافِرِينَ عَلَى ٱلْمُؤْمِنِينَ سَبِيلاً{.</vt:lpstr>
      <vt:lpstr>فالإيمان هو مفتاح العمل..  والعمل بدون الإيمان مجرد سراب بقيعة..  أو رماد في مهب الريح..  {وَالَّذِينَ كَفَرُوا أَعْمَالُهُمْ كَسَرَابٍ بِقِيعَةٍ  يَحْسَبُهُ الظَّمْآَنُ مَاءً حَتَّى إِذَا جَاءَهُ  لَمْ يَجِدْهُ شَيْئًا}</vt:lpstr>
      <vt:lpstr>وأفضل الإيمان أن تعلم وتشعر  بمعيته سبحانه لك..   قال النبي صلى الله عليه وسلم:   "أفضل الإيمان أن تعلم أن الله معك  حيثما كنت".  حسنه شيخ الإسلام ابن تيمية</vt:lpstr>
      <vt:lpstr>ثالثا: الإحسان..  قال تعالى: } إِنَّ اللَّهَ مَعَ الَّذِينَ اتَّقَوْا وَالَّذِينَ هُمْ مُحْسِنُونَ{   و قال تعالى: } وَإِنَّ اللَّهَ لَمَعَ الْمُحْسِنِينَ {</vt:lpstr>
      <vt:lpstr>والإحسان هو:  الإتقان في الإيمان والعمل..</vt:lpstr>
      <vt:lpstr>ما إتقان الإيمان فأساسه:  أن تعبد الله كأنك تراه، خاضعا خاشعا مستحضرا قلبك، مركزا في دعواتك ومناجاتك لربك، فإن لم تكن تراه فإنه يراك. </vt:lpstr>
      <vt:lpstr>وأما إتقان العمل:   فهو أساس العبادة والطاعة ففي الحديث: «إن الله تعالى يحب إذا عمل أحدكم عملا أن يتقنه»  وأي عمل أولى بالإتقان من عمل يعرض على رب الأرض والسماوات؟! </vt:lpstr>
      <vt:lpstr> فبـ الإحسان تنل معية الرحمن !</vt:lpstr>
      <vt:lpstr>رابعا: التقوى..  قال تعالى: } وَاعْلَمُوا أَنَّ اللَّهَ مَعَ الْمُتَّقِينَ{   مع الذين اتقوه بامتثال ما أمر،  واجتناب ما نهى، معهم بالنصر والتأييد , والحماية والرعاية والصيانة والحفظ..</vt:lpstr>
      <vt:lpstr>ألم يقل سبحانه:  }والعاقبة لِلْمُتَّقِينَ{.</vt:lpstr>
      <vt:lpstr>خامسا: الصبر..  قال تعالى: } إِنَّ اللَّهَ مَعَ الصَّابِرِينَ {  } وَاللَّهُ مَعَ الصَّابِرِينَ  { وهكذا فإن الصابرين في معية الله،  فهو معهم في هدايته ونصره وتوفيقه..</vt:lpstr>
      <vt:lpstr>أوليس أجرهم بغير حساب ..  {إِنَّمَا يُوَفَّى الصَّابِرُونَ أَجْرَهُمْ بِغَيْرِ حِسَابٍ}  وهل هناك أجر أكبر من معية الله وحفظه لهم؟!</vt:lpstr>
      <vt:lpstr>قال أبو علي الدقاق:  «فاز الصابرون بعز الدارين  لأنهم نالوا من الله معيته. قال تعالى:  } وَاللَّهُ مَعَ الصَّابِرِينَ  {»</vt:lpstr>
      <vt:lpstr>سادسا: الذكر..   قال النبي صلى الله عليه وسلم  "يقول الله تعالى: أنا عند ظن عبدي بي،  وأنا معه إذا ذكرني" وهنا حكم معلق على شرط « إذا ذكرني» يزيد يزيادته وينقص بنقصانه!</vt:lpstr>
      <vt:lpstr>أي على قدر ذكر العبد لله يكون له  من معية الله عز وجل وكلاءته وحفظه ورعايته!</vt:lpstr>
      <vt:lpstr>وفي الحديث الآخر قال النبي صلى الله  عليه وسلم:   "إن الله عز وجل يقول أنا مع عبدي إذا هو ذكرني وتحركت بي شفتاه " حسنه الألباني</vt:lpstr>
      <vt:lpstr>يقول الحافظ ابن القيم رحمه الله:   «لو لم يكن في الذكر إلا هذه وحدها  لكفى بها شرفاً وفضلاً»  وقال أيضاً: «وللذاكر من هذه المعية الخاصة نصيبٌ وافرٌ»</vt:lpstr>
      <vt:lpstr>وقال أيضاً: «وهي أخص من المعية الحاصلة للمحسن والمتقي وهي معية لا تدركها العبارة ولا تنالها الصفة وإنما تعلم بالذوق »  فمن أراد تلك المنزلة  فليكن لسانه رطباً بذكر الله!</vt:lpstr>
      <vt:lpstr>عرض تقديمي في PowerPoint</vt:lpstr>
      <vt:lpstr>سادسا: االدعاء..   قال الله عز وجل في الحديث القدسي:  «أنا عند ظن عبدي بي ، وأنا معه  إذا دعاني»  رواه أحمد ولا عجب ألم يقل في كتابه :  } فَإِنِّي قَرِيبٌ أُجِيبُ دَعْوَةَ الدَّاعِ إِذَا دَعَانِ} </vt:lpstr>
      <vt:lpstr>فإذا رفعت كفيك للدعاء, فاعلم..   أن الله معك يستجيب دعاؤك!  فأكثر وتيقن بالإجابة..</vt:lpstr>
      <vt:lpstr>عرض تقديمي في PowerPoint</vt:lpstr>
      <vt:lpstr>( إِنَّ معي رَبِّي سَيَهْدِينِ )   اجعلها شعارك  ولتكن حَسَنَ الظنِ بالله وتفائل مهما كانت الأحوال، فما بين قولهم ( إِنَّا لَمُدْرَكُونَ ) وغرق عدوهم إلا قول موسى بيقين   ( إِنَّ معي رَبِّي سَيَهْدِينِ ) </vt:lpstr>
      <vt:lpstr>لو سدت الدروب و أغلقت الأبواب ،  الله في كل خطب حسبنا ،  و كفى إليه نرفع شكوانا و نبتهل!  حتى إن مسنا الضر أو ضاقت بنا الحيل  فلن يخيب لنا في ربنا أمل!</vt:lpstr>
      <vt:lpstr>و ردد دوما :   ( إِنَّ مَعِيَ رَبِّي سَيَهْدِينِ(</vt:lpstr>
      <vt:lpstr>عرض تقديمي في PowerPoint</vt:lpstr>
      <vt:lpstr>مع تحيات.. الداعية الفاضلة..  أم فادي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Arhc.Mona</dc:creator>
  <cp:lastModifiedBy>ABO HABYBA</cp:lastModifiedBy>
  <cp:revision>104</cp:revision>
  <dcterms:created xsi:type="dcterms:W3CDTF">2017-05-14T13:30:07Z</dcterms:created>
  <dcterms:modified xsi:type="dcterms:W3CDTF">2017-05-30T07:44:06Z</dcterms:modified>
</cp:coreProperties>
</file>